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7"/>
  </p:notesMasterIdLst>
  <p:handoutMasterIdLst>
    <p:handoutMasterId r:id="rId38"/>
  </p:handoutMasterIdLst>
  <p:sldIdLst>
    <p:sldId id="547" r:id="rId2"/>
    <p:sldId id="550" r:id="rId3"/>
    <p:sldId id="583" r:id="rId4"/>
    <p:sldId id="622" r:id="rId5"/>
    <p:sldId id="623" r:id="rId6"/>
    <p:sldId id="614" r:id="rId7"/>
    <p:sldId id="624" r:id="rId8"/>
    <p:sldId id="625" r:id="rId9"/>
    <p:sldId id="628" r:id="rId10"/>
    <p:sldId id="629" r:id="rId11"/>
    <p:sldId id="642" r:id="rId12"/>
    <p:sldId id="626" r:id="rId13"/>
    <p:sldId id="627" r:id="rId14"/>
    <p:sldId id="630" r:id="rId15"/>
    <p:sldId id="631" r:id="rId16"/>
    <p:sldId id="632" r:id="rId17"/>
    <p:sldId id="633" r:id="rId18"/>
    <p:sldId id="634" r:id="rId19"/>
    <p:sldId id="635" r:id="rId20"/>
    <p:sldId id="636" r:id="rId21"/>
    <p:sldId id="637" r:id="rId22"/>
    <p:sldId id="651" r:id="rId23"/>
    <p:sldId id="638" r:id="rId24"/>
    <p:sldId id="641" r:id="rId25"/>
    <p:sldId id="643" r:id="rId26"/>
    <p:sldId id="644" r:id="rId27"/>
    <p:sldId id="645" r:id="rId28"/>
    <p:sldId id="646" r:id="rId29"/>
    <p:sldId id="562" r:id="rId30"/>
    <p:sldId id="554" r:id="rId31"/>
    <p:sldId id="649" r:id="rId32"/>
    <p:sldId id="650" r:id="rId33"/>
    <p:sldId id="648" r:id="rId34"/>
    <p:sldId id="552" r:id="rId35"/>
    <p:sldId id="553" r:id="rId3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240"/>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2019-09-13</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9/13/2019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5</a:t>
            </a:fld>
            <a:endParaRPr lang="en-CA"/>
          </a:p>
        </p:txBody>
      </p:sp>
    </p:spTree>
    <p:extLst>
      <p:ext uri="{BB962C8B-B14F-4D97-AF65-F5344CB8AC3E}">
        <p14:creationId xmlns:p14="http://schemas.microsoft.com/office/powerpoint/2010/main" val="101623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a:t>
            </a:r>
            <a:r>
              <a:rPr lang="en-US" sz="1100" b="0" kern="0" dirty="0" smtClean="0">
                <a:solidFill>
                  <a:srgbClr val="FFFFFF"/>
                </a:solidFill>
                <a:latin typeface="Georgia" panose="02040502050405020303" pitchFamily="18" charset="0"/>
                <a:ea typeface="ＭＳ Ｐゴシック" charset="-128"/>
                <a:cs typeface="Arial" pitchFamily="34" charset="0"/>
              </a:rPr>
              <a:t>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251520" y="764704"/>
            <a:ext cx="1151257"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5.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2.wmf"/><Relationship Id="rId3" Type="http://schemas.openxmlformats.org/officeDocument/2006/relationships/image" Target="../media/image35.png"/><Relationship Id="rId7" Type="http://schemas.openxmlformats.org/officeDocument/2006/relationships/image" Target="../media/image29.wmf"/><Relationship Id="rId12" Type="http://schemas.openxmlformats.org/officeDocument/2006/relationships/oleObject" Target="../embeddings/oleObject24.bin"/><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26.bin"/><Relationship Id="rId1" Type="http://schemas.openxmlformats.org/officeDocument/2006/relationships/vmlDrawing" Target="../drawings/vmlDrawing11.vml"/><Relationship Id="rId6" Type="http://schemas.openxmlformats.org/officeDocument/2006/relationships/oleObject" Target="../embeddings/oleObject21.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0.wmf"/><Relationship Id="rId1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5.png"/><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3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Comment_(computer_programming)#Block_comment" TargetMode="External"/><Relationship Id="rId2" Type="http://schemas.openxmlformats.org/officeDocument/2006/relationships/hyperlink" Target="http://www.cplusplus.com/reference/cmath/" TargetMode="External"/><Relationship Id="rId1" Type="http://schemas.openxmlformats.org/officeDocument/2006/relationships/slideLayout" Target="../slideLayouts/slideLayout2.xml"/><Relationship Id="rId4" Type="http://schemas.openxmlformats.org/officeDocument/2006/relationships/hyperlink" Target="https://en.wikipedia.org/wiki/Comment_(computer_programming)#Line_comments" TargetMode="Externa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6.bin"/><Relationship Id="rId5" Type="http://schemas.openxmlformats.org/officeDocument/2006/relationships/image" Target="../media/image46.png"/><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Functions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definitions</a:t>
            </a:r>
            <a:endParaRPr lang="en-CA" dirty="0"/>
          </a:p>
        </p:txBody>
      </p:sp>
      <p:sp>
        <p:nvSpPr>
          <p:cNvPr id="3" name="Content Placeholder 2"/>
          <p:cNvSpPr>
            <a:spLocks noGrp="1"/>
          </p:cNvSpPr>
          <p:nvPr>
            <p:ph idx="1"/>
          </p:nvPr>
        </p:nvSpPr>
        <p:spPr/>
        <p:txBody>
          <a:bodyPr/>
          <a:lstStyle/>
          <a:p>
            <a:r>
              <a:rPr lang="en-CA" dirty="0" smtClean="0"/>
              <a:t>The function int main() simply returned 0</a:t>
            </a:r>
          </a:p>
          <a:p>
            <a:pPr lvl="1"/>
            <a:r>
              <a:rPr lang="en-CA" dirty="0" smtClean="0">
                <a:cs typeface="Consolas" panose="020B0609020204030204" pitchFamily="49" charset="0"/>
              </a:rPr>
              <a:t>To evaluate</a:t>
            </a:r>
          </a:p>
          <a:p>
            <a:pPr lvl="1"/>
            <a:endParaRPr lang="en-CA" dirty="0" smtClean="0">
              <a:cs typeface="Consolas" panose="020B0609020204030204" pitchFamily="49" charset="0"/>
            </a:endParaRPr>
          </a:p>
          <a:p>
            <a:pPr marL="457200" lvl="1" indent="0">
              <a:buNone/>
            </a:pPr>
            <a:r>
              <a:rPr lang="en-CA" dirty="0">
                <a:cs typeface="Consolas" panose="020B0609020204030204" pitchFamily="49" charset="0"/>
              </a:rPr>
              <a:t> </a:t>
            </a:r>
            <a:r>
              <a:rPr lang="en-CA" dirty="0" smtClean="0">
                <a:cs typeface="Consolas" panose="020B0609020204030204" pitchFamily="49" charset="0"/>
              </a:rPr>
              <a:t>     we must perform an arithmetic calculation </a:t>
            </a:r>
          </a:p>
          <a:p>
            <a:pPr marL="0" indent="0">
              <a:buNone/>
            </a:pPr>
            <a:endParaRPr lang="en-CA" dirty="0" smtClean="0"/>
          </a:p>
          <a:p>
            <a:r>
              <a:rPr lang="en-CA" dirty="0" smtClean="0"/>
              <a:t>The </a:t>
            </a:r>
            <a:r>
              <a:rPr lang="en-CA" i="1" dirty="0" smtClean="0"/>
              <a:t>function definition </a:t>
            </a:r>
            <a:r>
              <a:rPr lang="en-CA" dirty="0" smtClean="0"/>
              <a:t>would be:</a:t>
            </a:r>
            <a:endParaRPr lang="en-CA" dirty="0"/>
          </a:p>
          <a:p>
            <a:pPr marL="0" indent="0">
              <a:buNone/>
            </a:pPr>
            <a:r>
              <a:rPr lang="en-CA" dirty="0">
                <a:latin typeface="Consolas" panose="020B0609020204030204" pitchFamily="49" charset="0"/>
                <a:cs typeface="Consolas" panose="020B0609020204030204" pitchFamily="49" charset="0"/>
              </a:rPr>
              <a:t>	double p( double x </a:t>
            </a:r>
            <a:r>
              <a:rPr lang="en-CA" dirty="0" smtClean="0">
                <a:latin typeface="Consolas" panose="020B0609020204030204" pitchFamily="49" charset="0"/>
                <a:cs typeface="Consolas" panose="020B0609020204030204" pitchFamily="49" charset="0"/>
              </a:rPr>
              <a:t>)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5.0*x*x - 3.0*x - 9.0;</a:t>
            </a:r>
          </a:p>
          <a:p>
            <a:pPr marL="0" indent="0">
              <a:buNone/>
            </a:pPr>
            <a:r>
              <a:rPr lang="en-CA" dirty="0" smtClean="0">
                <a:latin typeface="Consolas" panose="020B0609020204030204" pitchFamily="49" charset="0"/>
                <a:cs typeface="Consolas" panose="020B0609020204030204" pitchFamily="49"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2542841276"/>
              </p:ext>
            </p:extLst>
          </p:nvPr>
        </p:nvGraphicFramePr>
        <p:xfrm>
          <a:off x="3319463" y="2157413"/>
          <a:ext cx="2432050" cy="654050"/>
        </p:xfrm>
        <a:graphic>
          <a:graphicData uri="http://schemas.openxmlformats.org/presentationml/2006/ole">
            <mc:AlternateContent xmlns:mc="http://schemas.openxmlformats.org/markup-compatibility/2006">
              <mc:Choice xmlns:v="urn:schemas-microsoft-com:vml" Requires="v">
                <p:oleObj spid="_x0000_s4128" name="Equation" r:id="rId3" imgW="1041120" imgH="279360" progId="Equation.DSMT4">
                  <p:embed/>
                </p:oleObj>
              </mc:Choice>
              <mc:Fallback>
                <p:oleObj name="Equation" r:id="rId3" imgW="1041120" imgH="279360" progId="Equation.DSMT4">
                  <p:embed/>
                  <p:pic>
                    <p:nvPicPr>
                      <p:cNvPr id="0" name=""/>
                      <p:cNvPicPr/>
                      <p:nvPr/>
                    </p:nvPicPr>
                    <p:blipFill>
                      <a:blip r:embed="rId4"/>
                      <a:stretch>
                        <a:fillRect/>
                      </a:stretch>
                    </p:blipFill>
                    <p:spPr>
                      <a:xfrm>
                        <a:off x="3319463" y="2157413"/>
                        <a:ext cx="2432050" cy="654050"/>
                      </a:xfrm>
                      <a:prstGeom prst="rect">
                        <a:avLst/>
                      </a:prstGeom>
                    </p:spPr>
                  </p:pic>
                </p:oleObj>
              </mc:Fallback>
            </mc:AlternateContent>
          </a:graphicData>
        </a:graphic>
      </p:graphicFrame>
      <p:sp>
        <p:nvSpPr>
          <p:cNvPr id="5" name="TextBox 4"/>
          <p:cNvSpPr txBox="1"/>
          <p:nvPr/>
        </p:nvSpPr>
        <p:spPr>
          <a:xfrm>
            <a:off x="4716016" y="4797152"/>
            <a:ext cx="3815468"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Using </a:t>
            </a:r>
            <a:r>
              <a:rPr lang="en-US" dirty="0" smtClean="0">
                <a:solidFill>
                  <a:srgbClr val="0070C0"/>
                </a:solidFill>
                <a:latin typeface="Consolas" panose="020B0609020204030204" pitchFamily="49" charset="0"/>
              </a:rPr>
              <a:t>5.0</a:t>
            </a:r>
            <a:r>
              <a:rPr lang="en-US" dirty="0" smtClean="0">
                <a:solidFill>
                  <a:srgbClr val="0070C0"/>
                </a:solidFill>
                <a:latin typeface="Georgia" panose="02040502050405020303" pitchFamily="18" charset="0"/>
              </a:rPr>
              <a:t> emphasizes to the reader</a:t>
            </a:r>
          </a:p>
          <a:p>
            <a:r>
              <a:rPr lang="en-US" dirty="0" smtClean="0">
                <a:solidFill>
                  <a:srgbClr val="0070C0"/>
                </a:solidFill>
                <a:latin typeface="Georgia" panose="02040502050405020303" pitchFamily="18" charset="0"/>
              </a:rPr>
              <a:t> that it is a floating-point number.</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8722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Parameters and arguments</a:t>
            </a:r>
            <a:endParaRPr lang="en-CA" dirty="0"/>
          </a:p>
        </p:txBody>
      </p:sp>
      <p:sp>
        <p:nvSpPr>
          <p:cNvPr id="3" name="Content Placeholder 2"/>
          <p:cNvSpPr>
            <a:spLocks noGrp="1"/>
          </p:cNvSpPr>
          <p:nvPr>
            <p:ph idx="1"/>
          </p:nvPr>
        </p:nvSpPr>
        <p:spPr/>
        <p:txBody>
          <a:bodyPr/>
          <a:lstStyle/>
          <a:p>
            <a:r>
              <a:rPr lang="en-CA" dirty="0" smtClean="0"/>
              <a:t>In the </a:t>
            </a:r>
            <a:r>
              <a:rPr lang="en-CA" i="1" dirty="0" smtClean="0"/>
              <a:t>function definition</a:t>
            </a:r>
            <a:r>
              <a:rPr lang="en-CA" dirty="0" smtClean="0"/>
              <a:t>, variable </a:t>
            </a:r>
            <a:r>
              <a:rPr lang="en-CA" dirty="0" smtClean="0">
                <a:latin typeface="Consolas" panose="020B0609020204030204" pitchFamily="49" charset="0"/>
                <a:cs typeface="Consolas" panose="020B0609020204030204" pitchFamily="49" charset="0"/>
              </a:rPr>
              <a:t>x</a:t>
            </a:r>
            <a:r>
              <a:rPr lang="en-CA" dirty="0" smtClean="0"/>
              <a:t> is referred to as a </a:t>
            </a:r>
            <a:r>
              <a:rPr lang="en-CA" i="1" dirty="0" smtClean="0"/>
              <a:t>parameter</a:t>
            </a:r>
            <a:r>
              <a:rPr lang="en-CA" dirty="0" smtClean="0"/>
              <a:t>:</a:t>
            </a:r>
            <a:endParaRPr lang="en-CA" dirty="0"/>
          </a:p>
          <a:p>
            <a:pPr marL="0" indent="0">
              <a:buNone/>
            </a:pPr>
            <a:r>
              <a:rPr lang="en-CA" dirty="0">
                <a:latin typeface="Consolas" panose="020B0609020204030204" pitchFamily="49" charset="0"/>
                <a:cs typeface="Consolas" panose="020B0609020204030204" pitchFamily="49" charset="0"/>
              </a:rPr>
              <a:t>	double p( double </a:t>
            </a:r>
            <a:r>
              <a:rPr lang="en-CA" dirty="0">
                <a:solidFill>
                  <a:srgbClr val="FF0000"/>
                </a:solidFill>
                <a:latin typeface="Consolas" panose="020B0609020204030204" pitchFamily="49" charset="0"/>
                <a:cs typeface="Consolas" panose="020B0609020204030204" pitchFamily="49" charset="0"/>
              </a:rPr>
              <a:t>x</a:t>
            </a:r>
            <a:r>
              <a:rPr lang="en-CA" dirty="0">
                <a:latin typeface="Consolas" panose="020B0609020204030204" pitchFamily="49" charset="0"/>
                <a:cs typeface="Consolas" panose="020B0609020204030204" pitchFamily="49" charset="0"/>
              </a:rPr>
              <a:t> ) {</a:t>
            </a:r>
          </a:p>
          <a:p>
            <a:pPr marL="0" indent="0">
              <a:buNone/>
            </a:pPr>
            <a:r>
              <a:rPr lang="en-CA" dirty="0">
                <a:latin typeface="Consolas" panose="020B0609020204030204" pitchFamily="49" charset="0"/>
                <a:cs typeface="Consolas" panose="020B0609020204030204" pitchFamily="49" charset="0"/>
              </a:rPr>
              <a:t>	    return </a:t>
            </a:r>
            <a:r>
              <a:rPr lang="en-CA" dirty="0" smtClean="0">
                <a:latin typeface="Consolas" panose="020B0609020204030204" pitchFamily="49" charset="0"/>
                <a:cs typeface="Consolas" panose="020B0609020204030204" pitchFamily="49" charset="0"/>
              </a:rPr>
              <a:t>5.0*</a:t>
            </a:r>
            <a:r>
              <a:rPr lang="en-CA" dirty="0" smtClean="0">
                <a:solidFill>
                  <a:srgbClr val="FF0000"/>
                </a:solidFill>
                <a:latin typeface="Consolas" panose="020B0609020204030204" pitchFamily="49" charset="0"/>
                <a:cs typeface="Consolas" panose="020B0609020204030204" pitchFamily="49" charset="0"/>
              </a:rPr>
              <a:t>x</a:t>
            </a:r>
            <a:r>
              <a:rPr lang="en-CA" dirty="0" smtClean="0">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x</a:t>
            </a:r>
            <a:r>
              <a:rPr lang="en-CA" dirty="0" smtClean="0">
                <a:latin typeface="Consolas" panose="020B0609020204030204" pitchFamily="49" charset="0"/>
                <a:cs typeface="Consolas" panose="020B0609020204030204" pitchFamily="49" charset="0"/>
              </a:rPr>
              <a:t> – 3.0*</a:t>
            </a:r>
            <a:r>
              <a:rPr lang="en-CA" dirty="0" smtClean="0">
                <a:solidFill>
                  <a:srgbClr val="FF0000"/>
                </a:solidFill>
                <a:latin typeface="Consolas" panose="020B0609020204030204" pitchFamily="49" charset="0"/>
                <a:cs typeface="Consolas" panose="020B0609020204030204" pitchFamily="49" charset="0"/>
              </a:rPr>
              <a:t>x</a:t>
            </a:r>
            <a:r>
              <a:rPr lang="en-CA" dirty="0" smtClean="0">
                <a:latin typeface="Consolas" panose="020B0609020204030204" pitchFamily="49" charset="0"/>
                <a:cs typeface="Consolas" panose="020B0609020204030204" pitchFamily="49" charset="0"/>
              </a:rPr>
              <a:t> – 9.0;</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p>
          <a:p>
            <a:pPr marL="0" indent="0">
              <a:buNone/>
            </a:pPr>
            <a:endParaRPr lang="en-CA" dirty="0" smtClean="0">
              <a:latin typeface="Consolas" panose="020B0609020204030204" pitchFamily="49" charset="0"/>
              <a:cs typeface="Consolas" panose="020B0609020204030204" pitchFamily="49" charset="0"/>
            </a:endParaRPr>
          </a:p>
          <a:p>
            <a:r>
              <a:rPr lang="en-CA" dirty="0" smtClean="0"/>
              <a:t>If you call this function with a value that is to be used in the function, that value is said to be the </a:t>
            </a:r>
            <a:r>
              <a:rPr lang="en-CA" i="1" dirty="0" smtClean="0"/>
              <a:t>argument</a:t>
            </a:r>
            <a:r>
              <a:rPr lang="en-CA" dirty="0" smtClean="0"/>
              <a:t>:</a:t>
            </a:r>
          </a:p>
          <a:p>
            <a:endParaRPr lang="en-CA" dirty="0"/>
          </a:p>
          <a:p>
            <a:pPr marL="0" indent="0">
              <a:buNone/>
            </a:pPr>
            <a:r>
              <a:rPr lang="en-CA" dirty="0" smtClean="0">
                <a:latin typeface="Consolas" panose="020B0609020204030204" pitchFamily="49" charset="0"/>
                <a:cs typeface="Consolas" panose="020B0609020204030204" pitchFamily="49" charset="0"/>
              </a:rPr>
              <a:t>	int main() {</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"p(4.2) = " &lt;&lt; p( </a:t>
            </a:r>
            <a:r>
              <a:rPr lang="en-CA" dirty="0" smtClean="0">
                <a:solidFill>
                  <a:srgbClr val="0070C0"/>
                </a:solidFill>
                <a:latin typeface="Consolas" panose="020B0609020204030204" pitchFamily="49" charset="0"/>
                <a:cs typeface="Consolas" panose="020B0609020204030204" pitchFamily="49" charset="0"/>
              </a:rPr>
              <a:t>4.2</a:t>
            </a:r>
            <a:r>
              <a:rPr lang="en-CA" dirty="0" smtClean="0">
                <a:latin typeface="Consolas" panose="020B0609020204030204" pitchFamily="49" charset="0"/>
                <a:cs typeface="Consolas" panose="020B0609020204030204" pitchFamily="49" charset="0"/>
              </a:rPr>
              <a:t>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&lt;&lt; std::</a:t>
            </a:r>
            <a:r>
              <a:rPr lang="en-CA" dirty="0" err="1" smtClean="0">
                <a:latin typeface="Consolas" panose="020B0609020204030204" pitchFamily="49" charset="0"/>
                <a:cs typeface="Consolas" panose="020B0609020204030204" pitchFamily="49" charset="0"/>
              </a:rPr>
              <a:t>endl</a:t>
            </a:r>
            <a:r>
              <a:rPr lang="en-CA" dirty="0" smtClean="0">
                <a:latin typeface="Consolas" panose="020B0609020204030204" pitchFamily="49" charset="0"/>
                <a:cs typeface="Consolas" panose="020B0609020204030204" pitchFamily="49" charset="0"/>
              </a:rPr>
              <a:t>;</a:t>
            </a:r>
          </a:p>
          <a:p>
            <a:pPr marL="0" indent="0">
              <a:buNone/>
            </a:pPr>
            <a:r>
              <a:rPr lang="en-US" dirty="0" smtClean="0">
                <a:latin typeface="Consolas" panose="020B0609020204030204" pitchFamily="49" charset="0"/>
                <a:cs typeface="Consolas" panose="020B0609020204030204" pitchFamily="49" charset="0"/>
              </a:rPr>
              <a:t>	    return 0;</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
        <p:nvSpPr>
          <p:cNvPr id="5" name="TextBox 4"/>
          <p:cNvSpPr txBox="1"/>
          <p:nvPr/>
        </p:nvSpPr>
        <p:spPr>
          <a:xfrm>
            <a:off x="3707611" y="2925507"/>
            <a:ext cx="1800493" cy="369332"/>
          </a:xfrm>
          <a:prstGeom prst="rect">
            <a:avLst/>
          </a:prstGeom>
          <a:noFill/>
        </p:spPr>
        <p:txBody>
          <a:bodyPr wrap="none" rtlCol="0">
            <a:spAutoFit/>
          </a:bodyPr>
          <a:lstStyle/>
          <a:p>
            <a:r>
              <a:rPr lang="en-CA" dirty="0" smtClean="0">
                <a:latin typeface="Georgia" panose="02040502050405020303" pitchFamily="18" charset="0"/>
              </a:rPr>
              <a:t>the parameter </a:t>
            </a:r>
            <a:r>
              <a:rPr lang="en-CA" dirty="0" smtClean="0">
                <a:solidFill>
                  <a:srgbClr val="FF0000"/>
                </a:solidFill>
                <a:latin typeface="Consolas" panose="020B0609020204030204" pitchFamily="49" charset="0"/>
                <a:cs typeface="Consolas" panose="020B0609020204030204" pitchFamily="49" charset="0"/>
              </a:rPr>
              <a:t>x</a:t>
            </a:r>
            <a:endParaRPr lang="en-CA" dirty="0">
              <a:solidFill>
                <a:srgbClr val="FF0000"/>
              </a:solidFill>
              <a:latin typeface="Consolas" panose="020B0609020204030204" pitchFamily="49" charset="0"/>
              <a:cs typeface="Consolas" panose="020B0609020204030204" pitchFamily="49" charset="0"/>
            </a:endParaRPr>
          </a:p>
        </p:txBody>
      </p:sp>
      <p:sp>
        <p:nvSpPr>
          <p:cNvPr id="6" name="TextBox 5"/>
          <p:cNvSpPr txBox="1"/>
          <p:nvPr/>
        </p:nvSpPr>
        <p:spPr>
          <a:xfrm>
            <a:off x="5724128" y="4183092"/>
            <a:ext cx="1997663" cy="369332"/>
          </a:xfrm>
          <a:prstGeom prst="rect">
            <a:avLst/>
          </a:prstGeom>
          <a:noFill/>
        </p:spPr>
        <p:txBody>
          <a:bodyPr wrap="none" rtlCol="0">
            <a:spAutoFit/>
          </a:bodyPr>
          <a:lstStyle/>
          <a:p>
            <a:r>
              <a:rPr lang="en-CA" dirty="0" smtClean="0">
                <a:latin typeface="Georgia" panose="02040502050405020303" pitchFamily="18" charset="0"/>
              </a:rPr>
              <a:t>the argument </a:t>
            </a:r>
            <a:r>
              <a:rPr lang="en-CA" dirty="0" smtClean="0">
                <a:solidFill>
                  <a:srgbClr val="0070C0"/>
                </a:solidFill>
                <a:latin typeface="Consolas" panose="020B0609020204030204" pitchFamily="49" charset="0"/>
                <a:cs typeface="Consolas" panose="020B0609020204030204" pitchFamily="49" charset="0"/>
              </a:rPr>
              <a:t>4.2</a:t>
            </a:r>
            <a:endParaRPr lang="en-CA" dirty="0">
              <a:solidFill>
                <a:srgbClr val="0070C0"/>
              </a:solidFill>
              <a:latin typeface="Consolas" panose="020B0609020204030204" pitchFamily="49" charset="0"/>
              <a:cs typeface="Consolas" panose="020B0609020204030204" pitchFamily="49" charset="0"/>
            </a:endParaRPr>
          </a:p>
        </p:txBody>
      </p:sp>
      <p:cxnSp>
        <p:nvCxnSpPr>
          <p:cNvPr id="8" name="Straight Arrow Connector 7"/>
          <p:cNvCxnSpPr/>
          <p:nvPr/>
        </p:nvCxnSpPr>
        <p:spPr>
          <a:xfrm flipV="1">
            <a:off x="4472485" y="2636912"/>
            <a:ext cx="459555" cy="36004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95643" y="2276872"/>
            <a:ext cx="476842" cy="72008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995643" y="2636912"/>
            <a:ext cx="476842" cy="36004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707611" y="2636912"/>
            <a:ext cx="764874" cy="36004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554883" y="4552424"/>
            <a:ext cx="134736" cy="388744"/>
          </a:xfrm>
          <a:prstGeom prst="straightConnector1">
            <a:avLst/>
          </a:prstGeom>
          <a:ln w="190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Another example</a:t>
            </a:r>
            <a:endParaRPr lang="en-CA" dirty="0"/>
          </a:p>
        </p:txBody>
      </p:sp>
      <p:sp>
        <p:nvSpPr>
          <p:cNvPr id="3" name="Content Placeholder 2"/>
          <p:cNvSpPr>
            <a:spLocks noGrp="1"/>
          </p:cNvSpPr>
          <p:nvPr>
            <p:ph idx="1"/>
          </p:nvPr>
        </p:nvSpPr>
        <p:spPr/>
        <p:txBody>
          <a:bodyPr/>
          <a:lstStyle/>
          <a:p>
            <a:r>
              <a:rPr lang="en-CA" dirty="0" smtClean="0"/>
              <a:t>Suppose we wanted to define a bivariate polynomial </a:t>
            </a:r>
            <a:r>
              <a:rPr lang="en-CA" i="1" dirty="0" smtClean="0"/>
              <a:t>q</a:t>
            </a:r>
            <a:r>
              <a:rPr lang="en-CA" dirty="0" smtClean="0"/>
              <a:t> such that when it is called with arguments </a:t>
            </a:r>
            <a:r>
              <a:rPr lang="en-CA" i="1" dirty="0" smtClean="0">
                <a:latin typeface="Times New Roman" panose="02020603050405020304" pitchFamily="18" charset="0"/>
                <a:cs typeface="Times New Roman" panose="02020603050405020304" pitchFamily="18" charset="0"/>
              </a:rPr>
              <a:t>x</a:t>
            </a:r>
            <a:r>
              <a:rPr lang="en-CA" dirty="0" smtClean="0"/>
              <a:t> and </a:t>
            </a:r>
            <a:r>
              <a:rPr lang="en-CA" i="1" dirty="0" smtClean="0">
                <a:latin typeface="Times New Roman" panose="02020603050405020304" pitchFamily="18" charset="0"/>
                <a:cs typeface="Times New Roman" panose="02020603050405020304" pitchFamily="18" charset="0"/>
              </a:rPr>
              <a:t>y</a:t>
            </a:r>
            <a:r>
              <a:rPr lang="en-CA" dirty="0" smtClean="0"/>
              <a:t>, it returns the value</a:t>
            </a:r>
          </a:p>
          <a:p>
            <a:pPr marL="0" indent="0">
              <a:buNone/>
            </a:pPr>
            <a:endParaRPr lang="en-CA" dirty="0" smtClean="0"/>
          </a:p>
          <a:p>
            <a:endParaRPr lang="en-CA" dirty="0" smtClean="0"/>
          </a:p>
          <a:p>
            <a:r>
              <a:rPr lang="en-CA" dirty="0" smtClean="0"/>
              <a:t>The function declaration and definitions could be</a:t>
            </a:r>
          </a:p>
          <a:p>
            <a:pPr marL="0" indent="0">
              <a:buNone/>
            </a:pPr>
            <a:r>
              <a:rPr lang="en-CA" dirty="0" smtClean="0">
                <a:latin typeface="Consolas" panose="020B0609020204030204" pitchFamily="49" charset="0"/>
                <a:cs typeface="Consolas" panose="020B0609020204030204" pitchFamily="49" charset="0"/>
              </a:rPr>
              <a:t>	double q( double x, double y );</a:t>
            </a:r>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double </a:t>
            </a:r>
            <a:r>
              <a:rPr lang="en-CA" dirty="0" smtClean="0">
                <a:latin typeface="Consolas" panose="020B0609020204030204" pitchFamily="49" charset="0"/>
                <a:cs typeface="Consolas" panose="020B0609020204030204" pitchFamily="49" charset="0"/>
              </a:rPr>
              <a:t>q( </a:t>
            </a:r>
            <a:r>
              <a:rPr lang="en-CA" dirty="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x, double y )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x*x - 2*x*y + y*y;</a:t>
            </a:r>
          </a:p>
          <a:p>
            <a:pPr marL="0" indent="0">
              <a:buNone/>
            </a:pPr>
            <a:r>
              <a:rPr lang="en-CA" dirty="0" smtClean="0">
                <a:latin typeface="Consolas" panose="020B0609020204030204" pitchFamily="49" charset="0"/>
                <a:cs typeface="Consolas" panose="020B0609020204030204" pitchFamily="49"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2791005314"/>
              </p:ext>
            </p:extLst>
          </p:nvPr>
        </p:nvGraphicFramePr>
        <p:xfrm>
          <a:off x="2713038" y="2305050"/>
          <a:ext cx="3646487" cy="504825"/>
        </p:xfrm>
        <a:graphic>
          <a:graphicData uri="http://schemas.openxmlformats.org/presentationml/2006/ole">
            <mc:AlternateContent xmlns:mc="http://schemas.openxmlformats.org/markup-compatibility/2006">
              <mc:Choice xmlns:v="urn:schemas-microsoft-com:vml" Requires="v">
                <p:oleObj spid="_x0000_s2081" name="Equation" r:id="rId3" imgW="1562040" imgH="215640" progId="Equation.DSMT4">
                  <p:embed/>
                </p:oleObj>
              </mc:Choice>
              <mc:Fallback>
                <p:oleObj name="Equation" r:id="rId3" imgW="1562040" imgH="215640" progId="Equation.DSMT4">
                  <p:embed/>
                  <p:pic>
                    <p:nvPicPr>
                      <p:cNvPr id="0" name=""/>
                      <p:cNvPicPr/>
                      <p:nvPr/>
                    </p:nvPicPr>
                    <p:blipFill>
                      <a:blip r:embed="rId4"/>
                      <a:stretch>
                        <a:fillRect/>
                      </a:stretch>
                    </p:blipFill>
                    <p:spPr>
                      <a:xfrm>
                        <a:off x="2713038" y="2305050"/>
                        <a:ext cx="3646487" cy="504825"/>
                      </a:xfrm>
                      <a:prstGeom prst="rect">
                        <a:avLst/>
                      </a:prstGeom>
                    </p:spPr>
                  </p:pic>
                </p:oleObj>
              </mc:Fallback>
            </mc:AlternateContent>
          </a:graphicData>
        </a:graphic>
      </p:graphicFrame>
      <p:sp>
        <p:nvSpPr>
          <p:cNvPr id="5" name="Rectangle 4"/>
          <p:cNvSpPr/>
          <p:nvPr/>
        </p:nvSpPr>
        <p:spPr>
          <a:xfrm>
            <a:off x="4283968" y="5085184"/>
            <a:ext cx="4572000" cy="1200329"/>
          </a:xfrm>
          <a:prstGeom prst="rect">
            <a:avLst/>
          </a:prstGeom>
          <a:ln>
            <a:solidFill>
              <a:srgbClr val="FF0000"/>
            </a:solidFill>
          </a:ln>
        </p:spPr>
        <p:txBody>
          <a:bodyPr>
            <a:spAutoFit/>
          </a:bodyPr>
          <a:lstStyle/>
          <a:p>
            <a:pPr marL="0" indent="0">
              <a:buNone/>
            </a:pPr>
            <a:r>
              <a:rPr lang="en-CA" dirty="0" smtClean="0">
                <a:latin typeface="Georgia" panose="02040502050405020303" pitchFamily="18" charset="0"/>
                <a:cs typeface="Consolas" panose="020B0609020204030204" pitchFamily="49" charset="0"/>
              </a:rPr>
              <a:t>Alternate function definition:</a:t>
            </a:r>
            <a:endParaRPr lang="en-CA" dirty="0">
              <a:latin typeface="Georgia" panose="02040502050405020303" pitchFamily="18"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double </a:t>
            </a:r>
            <a:r>
              <a:rPr lang="en-CA" dirty="0">
                <a:latin typeface="Consolas" panose="020B0609020204030204" pitchFamily="49" charset="0"/>
                <a:cs typeface="Consolas" panose="020B0609020204030204" pitchFamily="49" charset="0"/>
              </a:rPr>
              <a:t>q( double x, double y ) {</a:t>
            </a:r>
          </a:p>
          <a:p>
            <a:pPr marL="0"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(x - y)*(x - y);</a:t>
            </a:r>
          </a:p>
          <a:p>
            <a:pPr marL="0" indent="0">
              <a:buNone/>
            </a:pP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1962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Another example</a:t>
            </a:r>
            <a:endParaRPr lang="en-CA" dirty="0"/>
          </a:p>
        </p:txBody>
      </p:sp>
      <p:sp>
        <p:nvSpPr>
          <p:cNvPr id="3" name="Content Placeholder 2"/>
          <p:cNvSpPr>
            <a:spLocks noGrp="1"/>
          </p:cNvSpPr>
          <p:nvPr>
            <p:ph idx="1"/>
          </p:nvPr>
        </p:nvSpPr>
        <p:spPr/>
        <p:txBody>
          <a:bodyPr/>
          <a:lstStyle/>
          <a:p>
            <a:r>
              <a:rPr lang="en-CA" dirty="0" smtClean="0"/>
              <a:t>Question: which implementation is faster?</a:t>
            </a:r>
          </a:p>
          <a:p>
            <a:pPr marL="0" indent="0">
              <a:buNone/>
            </a:pPr>
            <a:endParaRPr lang="en-CA" sz="1600" dirty="0" smtClean="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double q( </a:t>
            </a:r>
            <a:r>
              <a:rPr lang="en-CA" sz="1600" dirty="0">
                <a:latin typeface="Consolas" panose="020B0609020204030204" pitchFamily="49" charset="0"/>
                <a:cs typeface="Consolas" panose="020B0609020204030204" pitchFamily="49" charset="0"/>
              </a:rPr>
              <a:t>double </a:t>
            </a:r>
            <a:r>
              <a:rPr lang="en-CA" sz="1600" dirty="0" smtClean="0">
                <a:latin typeface="Consolas" panose="020B0609020204030204" pitchFamily="49" charset="0"/>
                <a:cs typeface="Consolas" panose="020B0609020204030204" pitchFamily="49" charset="0"/>
              </a:rPr>
              <a:t>x, double y ) {       </a:t>
            </a:r>
            <a:r>
              <a:rPr lang="en-CA" sz="1600" dirty="0">
                <a:latin typeface="Consolas" panose="020B0609020204030204" pitchFamily="49" charset="0"/>
                <a:cs typeface="Consolas" panose="020B0609020204030204" pitchFamily="49" charset="0"/>
              </a:rPr>
              <a:t>double q( double x, double y )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return x*x - 2*x*y + y*y;</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return </a:t>
            </a:r>
            <a:r>
              <a:rPr lang="en-CA" sz="1600" dirty="0" smtClean="0">
                <a:latin typeface="Consolas" panose="020B0609020204030204" pitchFamily="49" charset="0"/>
                <a:cs typeface="Consolas" panose="020B0609020204030204" pitchFamily="49" charset="0"/>
              </a:rPr>
              <a:t>(x - y)*(x - y);</a:t>
            </a:r>
          </a:p>
          <a:p>
            <a:pPr marL="0" indent="0">
              <a:buNone/>
            </a:pPr>
            <a:r>
              <a:rPr lang="en-CA" sz="1600" dirty="0" smtClean="0">
                <a:latin typeface="Consolas" panose="020B0609020204030204" pitchFamily="49" charset="0"/>
                <a:cs typeface="Consolas" panose="020B0609020204030204" pitchFamily="49" charset="0"/>
              </a:rPr>
              <a:t> }                                      }</a:t>
            </a:r>
          </a:p>
          <a:p>
            <a:pPr marL="0" indent="0">
              <a:buNone/>
            </a:pPr>
            <a:endParaRPr lang="en-CA" sz="1600" dirty="0">
              <a:latin typeface="Consolas" panose="020B0609020204030204" pitchFamily="49" charset="0"/>
              <a:cs typeface="Consolas" panose="020B0609020204030204" pitchFamily="49" charset="0"/>
            </a:endParaRPr>
          </a:p>
          <a:p>
            <a:pPr lvl="0"/>
            <a:r>
              <a:rPr lang="en-CA" dirty="0" smtClean="0">
                <a:solidFill>
                  <a:prstClr val="black"/>
                </a:solidFill>
              </a:rPr>
              <a:t>These require:</a:t>
            </a:r>
          </a:p>
          <a:p>
            <a:pPr lvl="1"/>
            <a:r>
              <a:rPr lang="en-CA" dirty="0" smtClean="0">
                <a:solidFill>
                  <a:prstClr val="black"/>
                </a:solidFill>
              </a:rPr>
              <a:t>Four multiplications and two addition/subtractions</a:t>
            </a:r>
          </a:p>
          <a:p>
            <a:pPr lvl="1"/>
            <a:r>
              <a:rPr lang="en-CA" dirty="0" smtClean="0">
                <a:solidFill>
                  <a:prstClr val="black"/>
                </a:solidFill>
              </a:rPr>
              <a:t>One multiplication and two addition/subtractions (or just one?)</a:t>
            </a:r>
            <a:endParaRPr lang="en-CA" dirty="0">
              <a:solidFill>
                <a:prstClr val="black"/>
              </a:solidFill>
            </a:endParaRPr>
          </a:p>
          <a:p>
            <a:pPr marL="0" indent="0">
              <a:buNone/>
            </a:pP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33411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greatest common divisor</a:t>
            </a:r>
            <a:endParaRPr lang="en-CA" dirty="0"/>
          </a:p>
        </p:txBody>
      </p:sp>
      <p:sp>
        <p:nvSpPr>
          <p:cNvPr id="3" name="Content Placeholder 2"/>
          <p:cNvSpPr>
            <a:spLocks noGrp="1"/>
          </p:cNvSpPr>
          <p:nvPr>
            <p:ph idx="1"/>
          </p:nvPr>
        </p:nvSpPr>
        <p:spPr/>
        <p:txBody>
          <a:bodyPr>
            <a:normAutofit lnSpcReduction="10000"/>
          </a:bodyPr>
          <a:lstStyle/>
          <a:p>
            <a:r>
              <a:rPr lang="en-CA" dirty="0" smtClean="0"/>
              <a:t>The greatest common divisor (gcd) is another function you saw in secondary school</a:t>
            </a:r>
          </a:p>
          <a:p>
            <a:pPr lvl="1"/>
            <a:r>
              <a:rPr lang="en-CA" dirty="0" smtClean="0"/>
              <a:t>E.g., </a:t>
            </a:r>
            <a:r>
              <a:rPr lang="en-CA" dirty="0" smtClean="0">
                <a:latin typeface="Times New Roman" panose="02020603050405020304" pitchFamily="18" charset="0"/>
                <a:cs typeface="Times New Roman" panose="02020603050405020304" pitchFamily="18" charset="0"/>
              </a:rPr>
              <a:t>gcd(42, 70) = 14</a:t>
            </a:r>
          </a:p>
          <a:p>
            <a:pPr lvl="1"/>
            <a:r>
              <a:rPr lang="en-CA" dirty="0" smtClean="0"/>
              <a:t>It depends on two integer parameters and returns an integer</a:t>
            </a:r>
          </a:p>
          <a:p>
            <a:pPr lvl="1"/>
            <a:endParaRPr lang="en-CA" dirty="0" smtClean="0"/>
          </a:p>
          <a:p>
            <a:pPr lvl="1"/>
            <a:endParaRPr lang="en-CA" dirty="0"/>
          </a:p>
          <a:p>
            <a:pPr lvl="1"/>
            <a:endParaRPr lang="en-CA" dirty="0" smtClean="0"/>
          </a:p>
          <a:p>
            <a:pPr lvl="1"/>
            <a:endParaRPr lang="en-CA" dirty="0" smtClean="0"/>
          </a:p>
          <a:p>
            <a:pPr lvl="1"/>
            <a:endParaRPr lang="en-CA" dirty="0"/>
          </a:p>
          <a:p>
            <a:pPr lvl="1"/>
            <a:endParaRPr lang="en-CA" dirty="0" smtClean="0"/>
          </a:p>
          <a:p>
            <a:pPr lvl="1"/>
            <a:endParaRPr lang="en-CA" dirty="0" smtClean="0"/>
          </a:p>
          <a:p>
            <a:pPr lvl="1"/>
            <a:endParaRPr lang="en-CA" dirty="0" smtClean="0"/>
          </a:p>
          <a:p>
            <a:pPr lvl="1"/>
            <a:endParaRPr lang="en-CA" dirty="0"/>
          </a:p>
          <a:p>
            <a:pPr lvl="1"/>
            <a:r>
              <a:rPr lang="en-CA" dirty="0" smtClean="0"/>
              <a:t>Its function declaration would be</a:t>
            </a:r>
          </a:p>
          <a:p>
            <a:pPr marL="457200" lvl="1" indent="0">
              <a:buNone/>
            </a:pPr>
            <a:r>
              <a:rPr lang="en-CA" dirty="0" smtClean="0">
                <a:latin typeface="Consolas" panose="020B0609020204030204" pitchFamily="49" charset="0"/>
                <a:cs typeface="Consolas" panose="020B0609020204030204" pitchFamily="49" charset="0"/>
              </a:rPr>
              <a:t>	unsigned int gcd( int m, int n );</a:t>
            </a:r>
            <a:endParaRPr lang="en-CA" dirty="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32973324"/>
              </p:ext>
            </p:extLst>
          </p:nvPr>
        </p:nvGraphicFramePr>
        <p:xfrm>
          <a:off x="3194050" y="3306763"/>
          <a:ext cx="2239963" cy="492125"/>
        </p:xfrm>
        <a:graphic>
          <a:graphicData uri="http://schemas.openxmlformats.org/presentationml/2006/ole">
            <mc:AlternateContent xmlns:mc="http://schemas.openxmlformats.org/markup-compatibility/2006">
              <mc:Choice xmlns:v="urn:schemas-microsoft-com:vml" Requires="v">
                <p:oleObj spid="_x0000_s8223" name="Equation" r:id="rId3" imgW="863280" imgH="190440" progId="Equation.DSMT4">
                  <p:embed/>
                </p:oleObj>
              </mc:Choice>
              <mc:Fallback>
                <p:oleObj name="Equation" r:id="rId3" imgW="863280" imgH="190440" progId="Equation.DSMT4">
                  <p:embed/>
                  <p:pic>
                    <p:nvPicPr>
                      <p:cNvPr id="0" name=""/>
                      <p:cNvPicPr/>
                      <p:nvPr/>
                    </p:nvPicPr>
                    <p:blipFill>
                      <a:blip r:embed="rId4"/>
                      <a:stretch>
                        <a:fillRect/>
                      </a:stretch>
                    </p:blipFill>
                    <p:spPr>
                      <a:xfrm>
                        <a:off x="3194050" y="3306763"/>
                        <a:ext cx="2239963" cy="492125"/>
                      </a:xfrm>
                      <a:prstGeom prst="rect">
                        <a:avLst/>
                      </a:prstGeom>
                    </p:spPr>
                  </p:pic>
                </p:oleObj>
              </mc:Fallback>
            </mc:AlternateContent>
          </a:graphicData>
        </a:graphic>
      </p:graphicFrame>
      <p:cxnSp>
        <p:nvCxnSpPr>
          <p:cNvPr id="5" name="Straight Arrow Connector 4"/>
          <p:cNvCxnSpPr/>
          <p:nvPr/>
        </p:nvCxnSpPr>
        <p:spPr>
          <a:xfrm flipV="1">
            <a:off x="2905583" y="3770742"/>
            <a:ext cx="576064" cy="79208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5330436" y="3742278"/>
            <a:ext cx="576064" cy="65476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82974" y="3759856"/>
            <a:ext cx="0" cy="77451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50116" y="4469050"/>
            <a:ext cx="739305"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name</a:t>
            </a:r>
            <a:endParaRPr lang="en-CA"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3807382" y="4418814"/>
            <a:ext cx="952505"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domain</a:t>
            </a:r>
            <a:endParaRPr lang="en-CA"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5618468" y="4397042"/>
            <a:ext cx="753732"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range</a:t>
            </a:r>
            <a:endParaRPr lang="en-CA"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5868144" y="4818638"/>
            <a:ext cx="1516762" cy="338554"/>
          </a:xfrm>
          <a:prstGeom prst="rect">
            <a:avLst/>
          </a:prstGeom>
        </p:spPr>
        <p:txBody>
          <a:bodyPr wrap="none">
            <a:spAutoFit/>
          </a:bodyPr>
          <a:lstStyle/>
          <a:p>
            <a:r>
              <a:rPr lang="en-CA" sz="1600" dirty="0" smtClean="0">
                <a:latin typeface="Times New Roman" panose="02020603050405020304" pitchFamily="18" charset="0"/>
                <a:cs typeface="Times New Roman" panose="02020603050405020304" pitchFamily="18" charset="0"/>
              </a:rPr>
              <a:t>natural numbers</a:t>
            </a:r>
            <a:endParaRPr lang="en-CA" sz="1600" dirty="0">
              <a:latin typeface="Times New Roman" panose="02020603050405020304" pitchFamily="18" charset="0"/>
              <a:cs typeface="Times New Roman" panose="02020603050405020304" pitchFamily="18" charset="0"/>
            </a:endParaRPr>
          </a:p>
        </p:txBody>
      </p:sp>
      <p:sp>
        <p:nvSpPr>
          <p:cNvPr id="12" name="Rectangle 11"/>
          <p:cNvSpPr/>
          <p:nvPr/>
        </p:nvSpPr>
        <p:spPr>
          <a:xfrm>
            <a:off x="1692255" y="4869160"/>
            <a:ext cx="3613490" cy="338554"/>
          </a:xfrm>
          <a:prstGeom prst="rect">
            <a:avLst/>
          </a:prstGeom>
        </p:spPr>
        <p:txBody>
          <a:bodyPr wrap="none">
            <a:spAutoFit/>
          </a:bodyPr>
          <a:lstStyle/>
          <a:p>
            <a:r>
              <a:rPr lang="en-CA" sz="1600" dirty="0" smtClean="0">
                <a:latin typeface="Times New Roman" panose="02020603050405020304" pitchFamily="18" charset="0"/>
                <a:cs typeface="Times New Roman" panose="02020603050405020304" pitchFamily="18" charset="0"/>
              </a:rPr>
              <a:t>Cartesian product of two sets of integers  </a:t>
            </a:r>
            <a:endParaRPr lang="en-C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10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examples</a:t>
            </a:r>
            <a:endParaRPr lang="en-CA" dirty="0"/>
          </a:p>
        </p:txBody>
      </p:sp>
      <p:sp>
        <p:nvSpPr>
          <p:cNvPr id="3" name="Content Placeholder 2"/>
          <p:cNvSpPr>
            <a:spLocks noGrp="1"/>
          </p:cNvSpPr>
          <p:nvPr>
            <p:ph idx="1"/>
          </p:nvPr>
        </p:nvSpPr>
        <p:spPr/>
        <p:txBody>
          <a:bodyPr/>
          <a:lstStyle/>
          <a:p>
            <a:r>
              <a:rPr lang="en-CA" dirty="0" smtClean="0"/>
              <a:t>Some functions you saw in secondary school were represented graphically:</a:t>
            </a:r>
          </a:p>
          <a:p>
            <a:pPr lvl="1">
              <a:lnSpc>
                <a:spcPct val="150000"/>
              </a:lnSpc>
            </a:pPr>
            <a:r>
              <a:rPr lang="en-CA" dirty="0" smtClean="0"/>
              <a:t>Exponents were written as superscripts:</a:t>
            </a:r>
            <a:endParaRPr lang="en-CA" dirty="0" smtClean="0">
              <a:latin typeface="Times New Roman" panose="02020603050405020304" pitchFamily="18" charset="0"/>
              <a:cs typeface="Times New Roman" panose="02020603050405020304" pitchFamily="18" charset="0"/>
            </a:endParaRPr>
          </a:p>
          <a:p>
            <a:pPr lvl="1">
              <a:lnSpc>
                <a:spcPct val="150000"/>
              </a:lnSpc>
            </a:pPr>
            <a:r>
              <a:rPr lang="en-CA" dirty="0" smtClean="0"/>
              <a:t>The square root was written with a radical symbol:</a:t>
            </a:r>
          </a:p>
          <a:p>
            <a:pPr lvl="1">
              <a:lnSpc>
                <a:spcPct val="150000"/>
              </a:lnSpc>
            </a:pPr>
            <a:r>
              <a:rPr lang="en-CA" i="1" dirty="0" smtClean="0"/>
              <a:t>n</a:t>
            </a:r>
            <a:r>
              <a:rPr lang="en-CA" baseline="30000" dirty="0" smtClean="0"/>
              <a:t>th</a:t>
            </a:r>
            <a:r>
              <a:rPr lang="en-CA" dirty="0" smtClean="0"/>
              <a:t> roots had even further decorations:</a:t>
            </a:r>
          </a:p>
          <a:p>
            <a:pPr lvl="1">
              <a:lnSpc>
                <a:spcPct val="150000"/>
              </a:lnSpc>
            </a:pPr>
            <a:r>
              <a:rPr lang="en-CA" dirty="0" smtClean="0"/>
              <a:t>The absolute value was two bars:</a:t>
            </a:r>
            <a:endParaRPr lang="en-CA" dirty="0" smtClean="0">
              <a:latin typeface="Consolas" panose="020B0609020204030204" pitchFamily="49" charset="0"/>
              <a:cs typeface="Consolas" panose="020B0609020204030204" pitchFamily="49" charset="0"/>
            </a:endParaRPr>
          </a:p>
          <a:p>
            <a:pPr>
              <a:lnSpc>
                <a:spcPct val="150000"/>
              </a:lnSpc>
            </a:pPr>
            <a:r>
              <a:rPr lang="en-CA" dirty="0" smtClean="0">
                <a:cs typeface="Consolas" panose="020B0609020204030204" pitchFamily="49" charset="0"/>
              </a:rPr>
              <a:t>In C++, we are restricted to functions and identifiers:</a:t>
            </a:r>
          </a:p>
          <a:p>
            <a:pPr marL="457200" lvl="1" indent="0">
              <a:buNone/>
            </a:pPr>
            <a:r>
              <a:rPr lang="en-CA" dirty="0" smtClean="0">
                <a:latin typeface="Consolas" panose="020B0609020204030204" pitchFamily="49" charset="0"/>
                <a:cs typeface="Consolas" panose="020B0609020204030204" pitchFamily="49" charset="0"/>
              </a:rPr>
              <a:t>		double pow( double x, double y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sqrt( double x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sqrt( double x, int n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abs( double x );</a:t>
            </a:r>
            <a:endParaRPr lang="en-CA" dirty="0" smtClean="0">
              <a:latin typeface="Consolas" panose="020B0609020204030204" pitchFamily="49"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32547978"/>
              </p:ext>
            </p:extLst>
          </p:nvPr>
        </p:nvGraphicFramePr>
        <p:xfrm>
          <a:off x="6721354" y="2780928"/>
          <a:ext cx="432048" cy="381219"/>
        </p:xfrm>
        <a:graphic>
          <a:graphicData uri="http://schemas.openxmlformats.org/presentationml/2006/ole">
            <mc:AlternateContent xmlns:mc="http://schemas.openxmlformats.org/markup-compatibility/2006">
              <mc:Choice xmlns:v="urn:schemas-microsoft-com:vml" Requires="v">
                <p:oleObj spid="_x0000_s5276" name="Equation" r:id="rId3" imgW="215640" imgH="190440" progId="Equation.DSMT4">
                  <p:embed/>
                </p:oleObj>
              </mc:Choice>
              <mc:Fallback>
                <p:oleObj name="Equation" r:id="rId3" imgW="215640" imgH="190440" progId="Equation.DSMT4">
                  <p:embed/>
                  <p:pic>
                    <p:nvPicPr>
                      <p:cNvPr id="0" name=""/>
                      <p:cNvPicPr/>
                      <p:nvPr/>
                    </p:nvPicPr>
                    <p:blipFill>
                      <a:blip r:embed="rId4"/>
                      <a:stretch>
                        <a:fillRect/>
                      </a:stretch>
                    </p:blipFill>
                    <p:spPr>
                      <a:xfrm>
                        <a:off x="6721354" y="2780928"/>
                        <a:ext cx="432048" cy="38121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45966660"/>
              </p:ext>
            </p:extLst>
          </p:nvPr>
        </p:nvGraphicFramePr>
        <p:xfrm>
          <a:off x="6732240" y="3263805"/>
          <a:ext cx="432048" cy="381219"/>
        </p:xfrm>
        <a:graphic>
          <a:graphicData uri="http://schemas.openxmlformats.org/presentationml/2006/ole">
            <mc:AlternateContent xmlns:mc="http://schemas.openxmlformats.org/markup-compatibility/2006">
              <mc:Choice xmlns:v="urn:schemas-microsoft-com:vml" Requires="v">
                <p:oleObj spid="_x0000_s5277" name="Equation" r:id="rId5" imgW="215640" imgH="190440" progId="Equation.DSMT4">
                  <p:embed/>
                </p:oleObj>
              </mc:Choice>
              <mc:Fallback>
                <p:oleObj name="Equation" r:id="rId5" imgW="215640" imgH="190440" progId="Equation.DSMT4">
                  <p:embed/>
                  <p:pic>
                    <p:nvPicPr>
                      <p:cNvPr id="0" name=""/>
                      <p:cNvPicPr/>
                      <p:nvPr/>
                    </p:nvPicPr>
                    <p:blipFill>
                      <a:blip r:embed="rId6"/>
                      <a:stretch>
                        <a:fillRect/>
                      </a:stretch>
                    </p:blipFill>
                    <p:spPr>
                      <a:xfrm>
                        <a:off x="6732240" y="3263805"/>
                        <a:ext cx="432048" cy="38121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69732543"/>
              </p:ext>
            </p:extLst>
          </p:nvPr>
        </p:nvGraphicFramePr>
        <p:xfrm>
          <a:off x="6794624" y="3721100"/>
          <a:ext cx="330200" cy="431800"/>
        </p:xfrm>
        <a:graphic>
          <a:graphicData uri="http://schemas.openxmlformats.org/presentationml/2006/ole">
            <mc:AlternateContent xmlns:mc="http://schemas.openxmlformats.org/markup-compatibility/2006">
              <mc:Choice xmlns:v="urn:schemas-microsoft-com:vml" Requires="v">
                <p:oleObj spid="_x0000_s5278" name="Equation" r:id="rId7" imgW="164880" imgH="215640" progId="Equation.DSMT4">
                  <p:embed/>
                </p:oleObj>
              </mc:Choice>
              <mc:Fallback>
                <p:oleObj name="Equation" r:id="rId7" imgW="164880" imgH="215640" progId="Equation.DSMT4">
                  <p:embed/>
                  <p:pic>
                    <p:nvPicPr>
                      <p:cNvPr id="0" name=""/>
                      <p:cNvPicPr/>
                      <p:nvPr/>
                    </p:nvPicPr>
                    <p:blipFill>
                      <a:blip r:embed="rId8"/>
                      <a:stretch>
                        <a:fillRect/>
                      </a:stretch>
                    </p:blipFill>
                    <p:spPr>
                      <a:xfrm>
                        <a:off x="6794624" y="3721100"/>
                        <a:ext cx="330200" cy="431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99304851"/>
              </p:ext>
            </p:extLst>
          </p:nvPr>
        </p:nvGraphicFramePr>
        <p:xfrm>
          <a:off x="6783512" y="2308225"/>
          <a:ext cx="330200" cy="355600"/>
        </p:xfrm>
        <a:graphic>
          <a:graphicData uri="http://schemas.openxmlformats.org/presentationml/2006/ole">
            <mc:AlternateContent xmlns:mc="http://schemas.openxmlformats.org/markup-compatibility/2006">
              <mc:Choice xmlns:v="urn:schemas-microsoft-com:vml" Requires="v">
                <p:oleObj spid="_x0000_s5279" name="Equation" r:id="rId9" imgW="164880" imgH="177480" progId="Equation.DSMT4">
                  <p:embed/>
                </p:oleObj>
              </mc:Choice>
              <mc:Fallback>
                <p:oleObj name="Equation" r:id="rId9" imgW="164880" imgH="177480" progId="Equation.DSMT4">
                  <p:embed/>
                  <p:pic>
                    <p:nvPicPr>
                      <p:cNvPr id="0" name=""/>
                      <p:cNvPicPr/>
                      <p:nvPr/>
                    </p:nvPicPr>
                    <p:blipFill>
                      <a:blip r:embed="rId10"/>
                      <a:stretch>
                        <a:fillRect/>
                      </a:stretch>
                    </p:blipFill>
                    <p:spPr>
                      <a:xfrm>
                        <a:off x="6783512" y="2308225"/>
                        <a:ext cx="330200" cy="355600"/>
                      </a:xfrm>
                      <a:prstGeom prst="rect">
                        <a:avLst/>
                      </a:prstGeom>
                    </p:spPr>
                  </p:pic>
                </p:oleObj>
              </mc:Fallback>
            </mc:AlternateContent>
          </a:graphicData>
        </a:graphic>
      </p:graphicFrame>
    </p:spTree>
    <p:extLst>
      <p:ext uri="{BB962C8B-B14F-4D97-AF65-F5344CB8AC3E}">
        <p14:creationId xmlns:p14="http://schemas.microsoft.com/office/powerpoint/2010/main" val="46004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examples</a:t>
            </a:r>
            <a:endParaRPr lang="en-CA" dirty="0"/>
          </a:p>
        </p:txBody>
      </p:sp>
      <p:sp>
        <p:nvSpPr>
          <p:cNvPr id="3" name="Content Placeholder 2"/>
          <p:cNvSpPr>
            <a:spLocks noGrp="1"/>
          </p:cNvSpPr>
          <p:nvPr>
            <p:ph idx="1"/>
          </p:nvPr>
        </p:nvSpPr>
        <p:spPr/>
        <p:txBody>
          <a:bodyPr/>
          <a:lstStyle/>
          <a:p>
            <a:r>
              <a:rPr lang="en-CA" dirty="0" smtClean="0"/>
              <a:t>The standard mathematics library has some of these:</a:t>
            </a:r>
          </a:p>
          <a:p>
            <a:pPr marL="457200" lvl="1" indent="0">
              <a:buNone/>
            </a:pPr>
            <a:r>
              <a:rPr lang="en-CA" dirty="0" smtClean="0">
                <a:latin typeface="Consolas" panose="020B0609020204030204" pitchFamily="49" charset="0"/>
                <a:cs typeface="Consolas" panose="020B0609020204030204" pitchFamily="49" charset="0"/>
              </a:rPr>
              <a:t>		double std::pow( double x, double y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std::sqrt( double x );</a:t>
            </a:r>
          </a:p>
          <a:p>
            <a:pPr marL="45720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double std::abs( double x );</a:t>
            </a:r>
          </a:p>
          <a:p>
            <a:pPr marL="457200" lvl="1" indent="0">
              <a:buNone/>
            </a:pPr>
            <a:endParaRPr lang="en-CA" dirty="0">
              <a:latin typeface="Consolas" panose="020B0609020204030204" pitchFamily="49" charset="0"/>
              <a:cs typeface="Consolas" panose="020B0609020204030204" pitchFamily="49" charset="0"/>
            </a:endParaRPr>
          </a:p>
          <a:p>
            <a:r>
              <a:rPr lang="en-CA" dirty="0" smtClean="0">
                <a:cs typeface="Consolas" panose="020B0609020204030204" pitchFamily="49" charset="0"/>
              </a:rPr>
              <a:t>For the </a:t>
            </a:r>
            <a:r>
              <a:rPr lang="en-CA" i="1" dirty="0" smtClean="0">
                <a:cs typeface="Consolas" panose="020B0609020204030204" pitchFamily="49" charset="0"/>
              </a:rPr>
              <a:t>n</a:t>
            </a:r>
            <a:r>
              <a:rPr lang="en-CA" baseline="30000" dirty="0" smtClean="0">
                <a:cs typeface="Consolas" panose="020B0609020204030204" pitchFamily="49" charset="0"/>
              </a:rPr>
              <a:t>th</a:t>
            </a:r>
            <a:r>
              <a:rPr lang="en-CA" dirty="0" smtClean="0">
                <a:cs typeface="Consolas" panose="020B0609020204030204" pitchFamily="49" charset="0"/>
              </a:rPr>
              <a:t> root, the user is expected to use </a:t>
            </a:r>
            <a:r>
              <a:rPr lang="en-CA" dirty="0" smtClean="0">
                <a:latin typeface="Consolas" panose="020B0609020204030204" pitchFamily="49" charset="0"/>
                <a:cs typeface="Consolas" panose="020B0609020204030204" pitchFamily="49" charset="0"/>
              </a:rPr>
              <a:t>pow</a:t>
            </a:r>
            <a:r>
              <a:rPr lang="en-CA" dirty="0" smtClean="0">
                <a:cs typeface="Consolas" panose="020B0609020204030204" pitchFamily="49" charset="0"/>
              </a:rPr>
              <a:t>:</a:t>
            </a:r>
          </a:p>
          <a:p>
            <a:endParaRPr lang="en-CA" dirty="0" smtClean="0">
              <a:cs typeface="Consolas" panose="020B0609020204030204" pitchFamily="49"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820649362"/>
              </p:ext>
            </p:extLst>
          </p:nvPr>
        </p:nvGraphicFramePr>
        <p:xfrm>
          <a:off x="3825552" y="3717032"/>
          <a:ext cx="1106488" cy="644525"/>
        </p:xfrm>
        <a:graphic>
          <a:graphicData uri="http://schemas.openxmlformats.org/presentationml/2006/ole">
            <mc:AlternateContent xmlns:mc="http://schemas.openxmlformats.org/markup-compatibility/2006">
              <mc:Choice xmlns:v="urn:schemas-microsoft-com:vml" Requires="v">
                <p:oleObj spid="_x0000_s6177" name="Equation" r:id="rId3" imgW="457200" imgH="266400" progId="Equation.DSMT4">
                  <p:embed/>
                </p:oleObj>
              </mc:Choice>
              <mc:Fallback>
                <p:oleObj name="Equation" r:id="rId3" imgW="457200" imgH="266400" progId="Equation.DSMT4">
                  <p:embed/>
                  <p:pic>
                    <p:nvPicPr>
                      <p:cNvPr id="0" name="Object 4"/>
                      <p:cNvPicPr>
                        <a:picLocks noChangeAspect="1" noChangeArrowheads="1"/>
                      </p:cNvPicPr>
                      <p:nvPr/>
                    </p:nvPicPr>
                    <p:blipFill>
                      <a:blip r:embed="rId4"/>
                      <a:srcRect/>
                      <a:stretch>
                        <a:fillRect/>
                      </a:stretch>
                    </p:blipFill>
                    <p:spPr bwMode="auto">
                      <a:xfrm>
                        <a:off x="3825552" y="3717032"/>
                        <a:ext cx="11064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184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fast sine function</a:t>
            </a:r>
            <a:endParaRPr lang="en-CA" dirty="0"/>
          </a:p>
        </p:txBody>
      </p:sp>
      <p:sp>
        <p:nvSpPr>
          <p:cNvPr id="3" name="Content Placeholder 2"/>
          <p:cNvSpPr>
            <a:spLocks noGrp="1"/>
          </p:cNvSpPr>
          <p:nvPr>
            <p:ph idx="1"/>
          </p:nvPr>
        </p:nvSpPr>
        <p:spPr/>
        <p:txBody>
          <a:bodyPr/>
          <a:lstStyle/>
          <a:p>
            <a:r>
              <a:rPr lang="en-CA" dirty="0" smtClean="0"/>
              <a:t>Engineers are always concerned with the trade-off between precision and speed (run times)</a:t>
            </a:r>
          </a:p>
          <a:p>
            <a:pPr lvl="1"/>
            <a:r>
              <a:rPr lang="en-CA" dirty="0" smtClean="0">
                <a:cs typeface="Consolas" panose="020B0609020204030204" pitchFamily="49" charset="0"/>
              </a:rPr>
              <a:t>The </a:t>
            </a:r>
            <a:r>
              <a:rPr lang="en-CA" dirty="0" smtClean="0">
                <a:latin typeface="Consolas" panose="020B0609020204030204" pitchFamily="49" charset="0"/>
                <a:cs typeface="Consolas" panose="020B0609020204030204" pitchFamily="49" charset="0"/>
              </a:rPr>
              <a:t>std::sin(…)</a:t>
            </a:r>
            <a:r>
              <a:rPr lang="en-CA" dirty="0" smtClean="0">
                <a:cs typeface="Consolas" panose="020B0609020204030204" pitchFamily="49" charset="0"/>
              </a:rPr>
              <a:t> function gives 16-decimal digits of precision</a:t>
            </a:r>
          </a:p>
          <a:p>
            <a:pPr lvl="1"/>
            <a:r>
              <a:rPr lang="en-CA" dirty="0" smtClean="0">
                <a:cs typeface="Consolas" panose="020B0609020204030204" pitchFamily="49" charset="0"/>
              </a:rPr>
              <a:t>It’s also relatively slow</a:t>
            </a:r>
          </a:p>
          <a:p>
            <a:r>
              <a:rPr lang="en-CA" dirty="0" smtClean="0">
                <a:cs typeface="Consolas" panose="020B0609020204030204" pitchFamily="49" charset="0"/>
              </a:rPr>
              <a:t>Suppose we know we only need to calculate </a:t>
            </a:r>
            <a:r>
              <a:rPr lang="en-CA" dirty="0" smtClean="0">
                <a:latin typeface="Times New Roman" panose="02020603050405020304" pitchFamily="18" charset="0"/>
                <a:cs typeface="Times New Roman" panose="02020603050405020304" pitchFamily="18" charset="0"/>
              </a:rPr>
              <a:t>sin(</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cs typeface="Consolas" panose="020B0609020204030204" pitchFamily="49" charset="0"/>
              </a:rPr>
              <a:t> for </a:t>
            </a:r>
          </a:p>
          <a:p>
            <a:endParaRPr lang="en-CA" dirty="0">
              <a:cs typeface="Consolas" panose="020B0609020204030204" pitchFamily="49" charset="0"/>
            </a:endParaRPr>
          </a:p>
          <a:p>
            <a:endParaRPr lang="en-CA" dirty="0" smtClean="0">
              <a:cs typeface="Consolas" panose="020B0609020204030204" pitchFamily="49" charset="0"/>
            </a:endParaRPr>
          </a:p>
          <a:p>
            <a:endParaRPr lang="en-CA" dirty="0">
              <a:cs typeface="Consolas" panose="020B0609020204030204" pitchFamily="49" charset="0"/>
            </a:endParaRPr>
          </a:p>
          <a:p>
            <a:r>
              <a:rPr lang="en-CA" dirty="0" smtClean="0">
                <a:cs typeface="Consolas" panose="020B0609020204030204" pitchFamily="49" charset="0"/>
              </a:rPr>
              <a:t>Can we find a </a:t>
            </a:r>
            <a:r>
              <a:rPr lang="en-CA" i="1" dirty="0" smtClean="0">
                <a:cs typeface="Consolas" panose="020B0609020204030204" pitchFamily="49" charset="0"/>
              </a:rPr>
              <a:t>good enough</a:t>
            </a:r>
            <a:r>
              <a:rPr lang="en-CA" dirty="0">
                <a:cs typeface="Consolas" panose="020B0609020204030204" pitchFamily="49" charset="0"/>
              </a:rPr>
              <a:t> </a:t>
            </a:r>
            <a:r>
              <a:rPr lang="en-CA" dirty="0" smtClean="0">
                <a:cs typeface="Consolas" panose="020B0609020204030204" pitchFamily="49" charset="0"/>
              </a:rPr>
              <a:t>approximation of </a:t>
            </a:r>
            <a:r>
              <a:rPr lang="en-CA" dirty="0" smtClean="0">
                <a:latin typeface="Times New Roman" panose="02020603050405020304" pitchFamily="18" charset="0"/>
                <a:cs typeface="Times New Roman" panose="02020603050405020304" pitchFamily="18" charset="0"/>
              </a:rPr>
              <a:t>sin(</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cs typeface="Consolas" panose="020B0609020204030204" pitchFamily="49" charset="0"/>
              </a:rPr>
              <a:t> restricted to this interval?</a:t>
            </a:r>
          </a:p>
          <a:p>
            <a:endParaRPr lang="en-CA" dirty="0" smtClean="0">
              <a:cs typeface="Consolas" panose="020B0609020204030204" pitchFamily="49" charset="0"/>
            </a:endParaRPr>
          </a:p>
          <a:p>
            <a:endParaRPr lang="en-CA" dirty="0" smtClean="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01585059"/>
              </p:ext>
            </p:extLst>
          </p:nvPr>
        </p:nvGraphicFramePr>
        <p:xfrm>
          <a:off x="3844925" y="3246438"/>
          <a:ext cx="1066800" cy="685800"/>
        </p:xfrm>
        <a:graphic>
          <a:graphicData uri="http://schemas.openxmlformats.org/presentationml/2006/ole">
            <mc:AlternateContent xmlns:mc="http://schemas.openxmlformats.org/markup-compatibility/2006">
              <mc:Choice xmlns:v="urn:schemas-microsoft-com:vml" Requires="v">
                <p:oleObj spid="_x0000_s9251" name="Equation" r:id="rId3" imgW="533160" imgH="342720" progId="Equation.DSMT4">
                  <p:embed/>
                </p:oleObj>
              </mc:Choice>
              <mc:Fallback>
                <p:oleObj name="Equation" r:id="rId3" imgW="533160" imgH="342720" progId="Equation.DSMT4">
                  <p:embed/>
                  <p:pic>
                    <p:nvPicPr>
                      <p:cNvPr id="0" name="Object 7"/>
                      <p:cNvPicPr>
                        <a:picLocks noChangeAspect="1" noChangeArrowheads="1"/>
                      </p:cNvPicPr>
                      <p:nvPr/>
                    </p:nvPicPr>
                    <p:blipFill>
                      <a:blip r:embed="rId4"/>
                      <a:srcRect/>
                      <a:stretch>
                        <a:fillRect/>
                      </a:stretch>
                    </p:blipFill>
                    <p:spPr bwMode="auto">
                      <a:xfrm>
                        <a:off x="3844925" y="3246438"/>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568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960532" y="3501009"/>
            <a:ext cx="4074192" cy="2304256"/>
          </a:xfrm>
          <a:prstGeom prst="rect">
            <a:avLst/>
          </a:prstGeom>
        </p:spPr>
      </p:pic>
      <p:sp>
        <p:nvSpPr>
          <p:cNvPr id="2" name="Title 1"/>
          <p:cNvSpPr>
            <a:spLocks noGrp="1"/>
          </p:cNvSpPr>
          <p:nvPr>
            <p:ph type="title"/>
          </p:nvPr>
        </p:nvSpPr>
        <p:spPr/>
        <p:txBody>
          <a:bodyPr/>
          <a:lstStyle/>
          <a:p>
            <a:r>
              <a:rPr lang="en-CA" dirty="0" smtClean="0"/>
              <a:t>A fast sine function</a:t>
            </a:r>
            <a:endParaRPr lang="en-CA" dirty="0"/>
          </a:p>
        </p:txBody>
      </p:sp>
      <p:sp>
        <p:nvSpPr>
          <p:cNvPr id="3" name="Content Placeholder 2"/>
          <p:cNvSpPr>
            <a:spLocks noGrp="1"/>
          </p:cNvSpPr>
          <p:nvPr>
            <p:ph idx="1"/>
          </p:nvPr>
        </p:nvSpPr>
        <p:spPr/>
        <p:txBody>
          <a:bodyPr/>
          <a:lstStyle/>
          <a:p>
            <a:r>
              <a:rPr lang="en-CA" dirty="0" smtClean="0"/>
              <a:t>Without proof, the polynomial</a:t>
            </a:r>
          </a:p>
          <a:p>
            <a:endParaRPr lang="en-CA" dirty="0" smtClean="0">
              <a:cs typeface="Consolas" panose="020B0609020204030204" pitchFamily="49" charset="0"/>
            </a:endParaRPr>
          </a:p>
          <a:p>
            <a:pPr marL="0" indent="0">
              <a:buNone/>
            </a:pPr>
            <a:endParaRPr lang="en-CA" dirty="0" smtClean="0">
              <a:cs typeface="Consolas" panose="020B0609020204030204" pitchFamily="49" charset="0"/>
            </a:endParaRPr>
          </a:p>
          <a:p>
            <a:pPr marL="0" indent="0">
              <a:buNone/>
            </a:pPr>
            <a:r>
              <a:rPr lang="en-CA" dirty="0" smtClean="0">
                <a:cs typeface="Consolas" panose="020B0609020204030204" pitchFamily="49" charset="0"/>
              </a:rPr>
              <a:t>      satisfies:</a:t>
            </a:r>
          </a:p>
          <a:p>
            <a:endParaRPr lang="en-CA" dirty="0">
              <a:cs typeface="Consolas" panose="020B0609020204030204" pitchFamily="49" charset="0"/>
            </a:endParaRPr>
          </a:p>
          <a:p>
            <a:endParaRPr lang="en-CA" dirty="0" smtClean="0">
              <a:cs typeface="Consolas" panose="020B0609020204030204" pitchFamily="49" charset="0"/>
            </a:endParaRPr>
          </a:p>
          <a:p>
            <a:endParaRPr lang="en-CA" dirty="0">
              <a:cs typeface="Consolas" panose="020B0609020204030204" pitchFamily="49" charset="0"/>
            </a:endParaRPr>
          </a:p>
          <a:p>
            <a:r>
              <a:rPr lang="en-CA" dirty="0" smtClean="0">
                <a:cs typeface="Consolas" panose="020B0609020204030204" pitchFamily="49" charset="0"/>
              </a:rPr>
              <a:t>The value of these coefficients are:</a:t>
            </a:r>
          </a:p>
          <a:p>
            <a:endParaRPr lang="en-CA" dirty="0" smtClean="0">
              <a:cs typeface="Consolas" panose="020B0609020204030204" pitchFamily="49" charset="0"/>
            </a:endParaRPr>
          </a:p>
          <a:p>
            <a:endParaRPr lang="en-CA" dirty="0" smtClean="0">
              <a:cs typeface="Consolas" panose="020B0609020204030204" pitchFamily="49"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12274978"/>
              </p:ext>
            </p:extLst>
          </p:nvPr>
        </p:nvGraphicFramePr>
        <p:xfrm>
          <a:off x="2890838" y="1989138"/>
          <a:ext cx="3581400" cy="709612"/>
        </p:xfrm>
        <a:graphic>
          <a:graphicData uri="http://schemas.openxmlformats.org/presentationml/2006/ole">
            <mc:AlternateContent xmlns:mc="http://schemas.openxmlformats.org/markup-compatibility/2006">
              <mc:Choice xmlns:v="urn:schemas-microsoft-com:vml" Requires="v">
                <p:oleObj spid="_x0000_s10438" name="Equation" r:id="rId4" imgW="1790640" imgH="355320" progId="Equation.DSMT4">
                  <p:embed/>
                </p:oleObj>
              </mc:Choice>
              <mc:Fallback>
                <p:oleObj name="Equation" r:id="rId4" imgW="1790640" imgH="355320" progId="Equation.DSMT4">
                  <p:embed/>
                  <p:pic>
                    <p:nvPicPr>
                      <p:cNvPr id="0" name="Object 6"/>
                      <p:cNvPicPr>
                        <a:picLocks noChangeAspect="1" noChangeArrowheads="1"/>
                      </p:cNvPicPr>
                      <p:nvPr/>
                    </p:nvPicPr>
                    <p:blipFill>
                      <a:blip r:embed="rId5"/>
                      <a:srcRect/>
                      <a:stretch>
                        <a:fillRect/>
                      </a:stretch>
                    </p:blipFill>
                    <p:spPr bwMode="auto">
                      <a:xfrm>
                        <a:off x="2890838" y="1989138"/>
                        <a:ext cx="35814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04147650"/>
              </p:ext>
            </p:extLst>
          </p:nvPr>
        </p:nvGraphicFramePr>
        <p:xfrm>
          <a:off x="2509922" y="2870993"/>
          <a:ext cx="990600" cy="431800"/>
        </p:xfrm>
        <a:graphic>
          <a:graphicData uri="http://schemas.openxmlformats.org/presentationml/2006/ole">
            <mc:AlternateContent xmlns:mc="http://schemas.openxmlformats.org/markup-compatibility/2006">
              <mc:Choice xmlns:v="urn:schemas-microsoft-com:vml" Requires="v">
                <p:oleObj spid="_x0000_s10439" name="Equation" r:id="rId6" imgW="495000" imgH="215640" progId="Equation.DSMT4">
                  <p:embed/>
                </p:oleObj>
              </mc:Choice>
              <mc:Fallback>
                <p:oleObj name="Equation" r:id="rId6" imgW="495000" imgH="215640" progId="Equation.DSMT4">
                  <p:embed/>
                  <p:pic>
                    <p:nvPicPr>
                      <p:cNvPr id="0" name="Object 4"/>
                      <p:cNvPicPr>
                        <a:picLocks noChangeAspect="1" noChangeArrowheads="1"/>
                      </p:cNvPicPr>
                      <p:nvPr/>
                    </p:nvPicPr>
                    <p:blipFill>
                      <a:blip r:embed="rId7"/>
                      <a:srcRect/>
                      <a:stretch>
                        <a:fillRect/>
                      </a:stretch>
                    </p:blipFill>
                    <p:spPr bwMode="auto">
                      <a:xfrm>
                        <a:off x="2509922" y="2870993"/>
                        <a:ext cx="990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14486896"/>
              </p:ext>
            </p:extLst>
          </p:nvPr>
        </p:nvGraphicFramePr>
        <p:xfrm>
          <a:off x="3767832" y="2722035"/>
          <a:ext cx="1092200" cy="735013"/>
        </p:xfrm>
        <a:graphic>
          <a:graphicData uri="http://schemas.openxmlformats.org/presentationml/2006/ole">
            <mc:AlternateContent xmlns:mc="http://schemas.openxmlformats.org/markup-compatibility/2006">
              <mc:Choice xmlns:v="urn:schemas-microsoft-com:vml" Requires="v">
                <p:oleObj spid="_x0000_s10440" name="Equation" r:id="rId8" imgW="545760" imgH="368280" progId="Equation.DSMT4">
                  <p:embed/>
                </p:oleObj>
              </mc:Choice>
              <mc:Fallback>
                <p:oleObj name="Equation" r:id="rId8" imgW="545760" imgH="368280" progId="Equation.DSMT4">
                  <p:embed/>
                  <p:pic>
                    <p:nvPicPr>
                      <p:cNvPr id="0" name=""/>
                      <p:cNvPicPr>
                        <a:picLocks noChangeAspect="1" noChangeArrowheads="1"/>
                      </p:cNvPicPr>
                      <p:nvPr/>
                    </p:nvPicPr>
                    <p:blipFill>
                      <a:blip r:embed="rId9"/>
                      <a:srcRect/>
                      <a:stretch>
                        <a:fillRect/>
                      </a:stretch>
                    </p:blipFill>
                    <p:spPr bwMode="auto">
                      <a:xfrm>
                        <a:off x="3767832" y="2722035"/>
                        <a:ext cx="10922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87183812"/>
              </p:ext>
            </p:extLst>
          </p:nvPr>
        </p:nvGraphicFramePr>
        <p:xfrm>
          <a:off x="3609520" y="3388667"/>
          <a:ext cx="1295400" cy="760413"/>
        </p:xfrm>
        <a:graphic>
          <a:graphicData uri="http://schemas.openxmlformats.org/presentationml/2006/ole">
            <mc:AlternateContent xmlns:mc="http://schemas.openxmlformats.org/markup-compatibility/2006">
              <mc:Choice xmlns:v="urn:schemas-microsoft-com:vml" Requires="v">
                <p:oleObj spid="_x0000_s10441" name="Equation" r:id="rId10" imgW="647640" imgH="380880" progId="Equation.DSMT4">
                  <p:embed/>
                </p:oleObj>
              </mc:Choice>
              <mc:Fallback>
                <p:oleObj name="Equation" r:id="rId10" imgW="647640" imgH="380880" progId="Equation.DSMT4">
                  <p:embed/>
                  <p:pic>
                    <p:nvPicPr>
                      <p:cNvPr id="0" name=""/>
                      <p:cNvPicPr>
                        <a:picLocks noChangeAspect="1" noChangeArrowheads="1"/>
                      </p:cNvPicPr>
                      <p:nvPr/>
                    </p:nvPicPr>
                    <p:blipFill>
                      <a:blip r:embed="rId11"/>
                      <a:srcRect/>
                      <a:stretch>
                        <a:fillRect/>
                      </a:stretch>
                    </p:blipFill>
                    <p:spPr bwMode="auto">
                      <a:xfrm>
                        <a:off x="3609520" y="3388667"/>
                        <a:ext cx="1295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6411094"/>
              </p:ext>
            </p:extLst>
          </p:nvPr>
        </p:nvGraphicFramePr>
        <p:xfrm>
          <a:off x="1306513" y="4581525"/>
          <a:ext cx="3632200" cy="709613"/>
        </p:xfrm>
        <a:graphic>
          <a:graphicData uri="http://schemas.openxmlformats.org/presentationml/2006/ole">
            <mc:AlternateContent xmlns:mc="http://schemas.openxmlformats.org/markup-compatibility/2006">
              <mc:Choice xmlns:v="urn:schemas-microsoft-com:vml" Requires="v">
                <p:oleObj spid="_x0000_s10442" name="Equation" r:id="rId12" imgW="1815840" imgH="355320" progId="Equation.DSMT4">
                  <p:embed/>
                </p:oleObj>
              </mc:Choice>
              <mc:Fallback>
                <p:oleObj name="Equation" r:id="rId12" imgW="1815840" imgH="355320" progId="Equation.DSMT4">
                  <p:embed/>
                  <p:pic>
                    <p:nvPicPr>
                      <p:cNvPr id="0" name=""/>
                      <p:cNvPicPr>
                        <a:picLocks noChangeAspect="1" noChangeArrowheads="1"/>
                      </p:cNvPicPr>
                      <p:nvPr/>
                    </p:nvPicPr>
                    <p:blipFill>
                      <a:blip r:embed="rId13"/>
                      <a:srcRect/>
                      <a:stretch>
                        <a:fillRect/>
                      </a:stretch>
                    </p:blipFill>
                    <p:spPr bwMode="auto">
                      <a:xfrm>
                        <a:off x="1306513" y="4581525"/>
                        <a:ext cx="3632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64204633"/>
              </p:ext>
            </p:extLst>
          </p:nvPr>
        </p:nvGraphicFramePr>
        <p:xfrm>
          <a:off x="1314450" y="5373688"/>
          <a:ext cx="3759200" cy="709612"/>
        </p:xfrm>
        <a:graphic>
          <a:graphicData uri="http://schemas.openxmlformats.org/presentationml/2006/ole">
            <mc:AlternateContent xmlns:mc="http://schemas.openxmlformats.org/markup-compatibility/2006">
              <mc:Choice xmlns:v="urn:schemas-microsoft-com:vml" Requires="v">
                <p:oleObj spid="_x0000_s10443" name="Equation" r:id="rId14" imgW="1879560" imgH="355320" progId="Equation.DSMT4">
                  <p:embed/>
                </p:oleObj>
              </mc:Choice>
              <mc:Fallback>
                <p:oleObj name="Equation" r:id="rId14" imgW="1879560" imgH="355320" progId="Equation.DSMT4">
                  <p:embed/>
                  <p:pic>
                    <p:nvPicPr>
                      <p:cNvPr id="0" name=""/>
                      <p:cNvPicPr>
                        <a:picLocks noChangeAspect="1" noChangeArrowheads="1"/>
                      </p:cNvPicPr>
                      <p:nvPr/>
                    </p:nvPicPr>
                    <p:blipFill>
                      <a:blip r:embed="rId15"/>
                      <a:srcRect/>
                      <a:stretch>
                        <a:fillRect/>
                      </a:stretch>
                    </p:blipFill>
                    <p:spPr bwMode="auto">
                      <a:xfrm>
                        <a:off x="1314450" y="5373688"/>
                        <a:ext cx="37592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70629193"/>
              </p:ext>
            </p:extLst>
          </p:nvPr>
        </p:nvGraphicFramePr>
        <p:xfrm>
          <a:off x="2356343" y="3388667"/>
          <a:ext cx="1117600" cy="760413"/>
        </p:xfrm>
        <a:graphic>
          <a:graphicData uri="http://schemas.openxmlformats.org/presentationml/2006/ole">
            <mc:AlternateContent xmlns:mc="http://schemas.openxmlformats.org/markup-compatibility/2006">
              <mc:Choice xmlns:v="urn:schemas-microsoft-com:vml" Requires="v">
                <p:oleObj spid="_x0000_s10444" name="Equation" r:id="rId16" imgW="558720" imgH="380880" progId="Equation.DSMT4">
                  <p:embed/>
                </p:oleObj>
              </mc:Choice>
              <mc:Fallback>
                <p:oleObj name="Equation" r:id="rId16" imgW="558720" imgH="380880" progId="Equation.DSMT4">
                  <p:embed/>
                  <p:pic>
                    <p:nvPicPr>
                      <p:cNvPr id="8" name="Object 7"/>
                      <p:cNvPicPr>
                        <a:picLocks noChangeAspect="1" noChangeArrowheads="1"/>
                      </p:cNvPicPr>
                      <p:nvPr/>
                    </p:nvPicPr>
                    <p:blipFill>
                      <a:blip r:embed="rId17"/>
                      <a:srcRect/>
                      <a:stretch>
                        <a:fillRect/>
                      </a:stretch>
                    </p:blipFill>
                    <p:spPr bwMode="auto">
                      <a:xfrm>
                        <a:off x="2356343" y="3388667"/>
                        <a:ext cx="1117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324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fast sine function</a:t>
            </a:r>
            <a:endParaRPr lang="en-CA" dirty="0"/>
          </a:p>
        </p:txBody>
      </p:sp>
      <p:sp>
        <p:nvSpPr>
          <p:cNvPr id="3" name="Content Placeholder 2"/>
          <p:cNvSpPr>
            <a:spLocks noGrp="1"/>
          </p:cNvSpPr>
          <p:nvPr>
            <p:ph idx="1"/>
          </p:nvPr>
        </p:nvSpPr>
        <p:spPr/>
        <p:txBody>
          <a:bodyPr/>
          <a:lstStyle/>
          <a:p>
            <a:r>
              <a:rPr lang="en-CA" dirty="0" smtClean="0"/>
              <a:t>We can thus implement:</a:t>
            </a:r>
          </a:p>
          <a:p>
            <a:endParaRPr lang="en-CA" dirty="0" smtClean="0"/>
          </a:p>
          <a:p>
            <a:endParaRPr lang="en-CA" dirty="0"/>
          </a:p>
          <a:p>
            <a:pPr marL="0" indent="0">
              <a:buNone/>
            </a:pPr>
            <a:r>
              <a:rPr lang="en-CA" dirty="0"/>
              <a:t> </a:t>
            </a:r>
            <a:r>
              <a:rPr lang="en-CA" dirty="0" smtClean="0"/>
              <a:t>     as</a:t>
            </a:r>
          </a:p>
          <a:p>
            <a:pPr marL="0"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double </a:t>
            </a:r>
            <a:r>
              <a:rPr lang="en-CA" sz="1800" dirty="0" err="1" smtClean="0">
                <a:latin typeface="Consolas" panose="020B0609020204030204" pitchFamily="49" charset="0"/>
                <a:cs typeface="Consolas" panose="020B0609020204030204" pitchFamily="49" charset="0"/>
              </a:rPr>
              <a:t>fast_sin</a:t>
            </a:r>
            <a:r>
              <a:rPr lang="en-CA" sz="1800" dirty="0" smtClean="0">
                <a:latin typeface="Consolas" panose="020B0609020204030204" pitchFamily="49" charset="0"/>
                <a:cs typeface="Consolas" panose="020B0609020204030204" pitchFamily="49" charset="0"/>
              </a:rPr>
              <a:t>( double x );</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double </a:t>
            </a:r>
            <a:r>
              <a:rPr lang="en-CA" sz="1800" dirty="0" err="1" smtClean="0">
                <a:latin typeface="Consolas" panose="020B0609020204030204" pitchFamily="49" charset="0"/>
                <a:cs typeface="Consolas" panose="020B0609020204030204" pitchFamily="49" charset="0"/>
              </a:rPr>
              <a:t>fast_sin</a:t>
            </a:r>
            <a:r>
              <a:rPr lang="en-CA" sz="1800" dirty="0" smtClean="0">
                <a:latin typeface="Consolas" panose="020B0609020204030204" pitchFamily="49" charset="0"/>
                <a:cs typeface="Consolas" panose="020B0609020204030204" pitchFamily="49" charset="0"/>
              </a:rPr>
              <a:t>( double x ) {</a:t>
            </a: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return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0.11073981636184074*x*x*x</a:t>
            </a: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 </a:t>
            </a:r>
            <a:r>
              <a:rPr lang="en-CA" dirty="0" smtClean="0">
                <a:latin typeface="Consolas" panose="020B0609020204030204" pitchFamily="49" charset="0"/>
                <a:cs typeface="Consolas" panose="020B0609020204030204" pitchFamily="49" charset="0"/>
              </a:rPr>
              <a:t>0.057385341027109429</a:t>
            </a:r>
            <a:r>
              <a:rPr lang="en-CA" sz="1800" dirty="0" smtClean="0">
                <a:latin typeface="Consolas" panose="020B0609020204030204" pitchFamily="49" charset="0"/>
                <a:cs typeface="Consolas" panose="020B0609020204030204" pitchFamily="49" charset="0"/>
              </a:rPr>
              <a:t>*x*x + x;</a:t>
            </a:r>
          </a:p>
          <a:p>
            <a:pPr marL="800100" lvl="2" indent="0">
              <a:buNone/>
            </a:pPr>
            <a:r>
              <a:rPr lang="en-CA" sz="1800" dirty="0" smtClean="0">
                <a:latin typeface="Consolas" panose="020B0609020204030204" pitchFamily="49" charset="0"/>
                <a:cs typeface="Consolas" panose="020B0609020204030204" pitchFamily="49"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1155614943"/>
              </p:ext>
            </p:extLst>
          </p:nvPr>
        </p:nvGraphicFramePr>
        <p:xfrm>
          <a:off x="2781300" y="1988840"/>
          <a:ext cx="3581400" cy="709612"/>
        </p:xfrm>
        <a:graphic>
          <a:graphicData uri="http://schemas.openxmlformats.org/presentationml/2006/ole">
            <mc:AlternateContent xmlns:mc="http://schemas.openxmlformats.org/markup-compatibility/2006">
              <mc:Choice xmlns:v="urn:schemas-microsoft-com:vml" Requires="v">
                <p:oleObj spid="_x0000_s11301" name="Equation" r:id="rId3" imgW="1790640" imgH="355320" progId="Equation.DSMT4">
                  <p:embed/>
                </p:oleObj>
              </mc:Choice>
              <mc:Fallback>
                <p:oleObj name="Equation" r:id="rId3" imgW="1790640" imgH="355320" progId="Equation.DSMT4">
                  <p:embed/>
                  <p:pic>
                    <p:nvPicPr>
                      <p:cNvPr id="5" name="Object 4"/>
                      <p:cNvPicPr>
                        <a:picLocks noChangeAspect="1" noChangeArrowheads="1"/>
                      </p:cNvPicPr>
                      <p:nvPr/>
                    </p:nvPicPr>
                    <p:blipFill>
                      <a:blip r:embed="rId4"/>
                      <a:srcRect/>
                      <a:stretch>
                        <a:fillRect/>
                      </a:stretch>
                    </p:blipFill>
                    <p:spPr bwMode="auto">
                      <a:xfrm>
                        <a:off x="2781300" y="1988840"/>
                        <a:ext cx="35814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8316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mathematical functions</a:t>
            </a:r>
          </a:p>
          <a:p>
            <a:pPr lvl="1"/>
            <a:r>
              <a:rPr lang="en-CA" dirty="0" smtClean="0"/>
              <a:t>Look at the use of functions in C++</a:t>
            </a:r>
          </a:p>
          <a:p>
            <a:pPr lvl="1"/>
            <a:r>
              <a:rPr lang="en-CA" dirty="0" smtClean="0"/>
              <a:t>Describe function declarations</a:t>
            </a:r>
          </a:p>
          <a:p>
            <a:pPr lvl="2"/>
            <a:r>
              <a:rPr lang="en-CA" dirty="0" smtClean="0"/>
              <a:t>Their relation to the domain and range</a:t>
            </a:r>
          </a:p>
          <a:p>
            <a:pPr lvl="1"/>
            <a:r>
              <a:rPr lang="en-CA" dirty="0" smtClean="0"/>
              <a:t>Parameters and arguments</a:t>
            </a:r>
          </a:p>
          <a:p>
            <a:pPr lvl="1"/>
            <a:r>
              <a:rPr lang="en-CA" dirty="0" smtClean="0"/>
              <a:t>Example: a fast sine function</a:t>
            </a:r>
          </a:p>
          <a:p>
            <a:pPr lvl="1"/>
            <a:r>
              <a:rPr lang="en-CA" dirty="0" smtClean="0"/>
              <a:t>Side effects</a:t>
            </a:r>
          </a:p>
          <a:p>
            <a:pPr lvl="1"/>
            <a:r>
              <a:rPr lang="en-CA" dirty="0" smtClean="0"/>
              <a:t>Functions with no return values</a:t>
            </a:r>
          </a:p>
          <a:p>
            <a:pPr lvl="2"/>
            <a:r>
              <a:rPr lang="en-CA" dirty="0" smtClean="0"/>
              <a:t>The </a:t>
            </a:r>
            <a:r>
              <a:rPr lang="en-CA" dirty="0" smtClean="0">
                <a:latin typeface="Consolas" panose="020B0609020204030204" pitchFamily="49" charset="0"/>
                <a:cs typeface="Consolas" panose="020B0609020204030204" pitchFamily="49" charset="0"/>
              </a:rPr>
              <a:t>void</a:t>
            </a:r>
            <a:r>
              <a:rPr lang="en-CA" dirty="0" smtClean="0"/>
              <a:t> keyword</a:t>
            </a:r>
          </a:p>
          <a:p>
            <a:pPr lvl="1"/>
            <a:r>
              <a:rPr lang="en-CA" dirty="0" smtClean="0"/>
              <a:t>A second-last look at understanding </a:t>
            </a:r>
            <a:r>
              <a:rPr lang="en-CA" dirty="0" smtClean="0">
                <a:latin typeface="Consolas" panose="020B0609020204030204" pitchFamily="49" charset="0"/>
                <a:cs typeface="Consolas" panose="020B0609020204030204" pitchFamily="49" charset="0"/>
              </a:rPr>
              <a:t>int main()</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faster sine function</a:t>
            </a:r>
            <a:endParaRPr lang="en-CA" dirty="0"/>
          </a:p>
        </p:txBody>
      </p:sp>
      <p:sp>
        <p:nvSpPr>
          <p:cNvPr id="3" name="Content Placeholder 2"/>
          <p:cNvSpPr>
            <a:spLocks noGrp="1"/>
          </p:cNvSpPr>
          <p:nvPr>
            <p:ph idx="1"/>
          </p:nvPr>
        </p:nvSpPr>
        <p:spPr/>
        <p:txBody>
          <a:bodyPr/>
          <a:lstStyle/>
          <a:p>
            <a:r>
              <a:rPr lang="en-CA" dirty="0" smtClean="0"/>
              <a:t>We can even reduce the number of multiplications by one:</a:t>
            </a:r>
          </a:p>
          <a:p>
            <a:pPr marL="800100" lvl="2" indent="0">
              <a:buNone/>
            </a:pPr>
            <a:r>
              <a:rPr lang="en-CA" sz="1700" dirty="0" smtClean="0">
                <a:latin typeface="Consolas" panose="020B0609020204030204" pitchFamily="49" charset="0"/>
                <a:cs typeface="Consolas" panose="020B0609020204030204" pitchFamily="49" charset="0"/>
              </a:rPr>
              <a:t>double </a:t>
            </a:r>
            <a:r>
              <a:rPr lang="en-CA" sz="1700" dirty="0" err="1" smtClean="0">
                <a:latin typeface="Consolas" panose="020B0609020204030204" pitchFamily="49" charset="0"/>
                <a:cs typeface="Consolas" panose="020B0609020204030204" pitchFamily="49" charset="0"/>
              </a:rPr>
              <a:t>fast_sin</a:t>
            </a:r>
            <a:r>
              <a:rPr lang="en-CA" sz="1700" dirty="0" smtClean="0">
                <a:latin typeface="Consolas" panose="020B0609020204030204" pitchFamily="49" charset="0"/>
                <a:cs typeface="Consolas" panose="020B0609020204030204" pitchFamily="49" charset="0"/>
              </a:rPr>
              <a:t>( double x );</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double </a:t>
            </a:r>
            <a:r>
              <a:rPr lang="en-CA" sz="1700" dirty="0" err="1" smtClean="0">
                <a:latin typeface="Consolas" panose="020B0609020204030204" pitchFamily="49" charset="0"/>
                <a:cs typeface="Consolas" panose="020B0609020204030204" pitchFamily="49" charset="0"/>
              </a:rPr>
              <a:t>fast_sin</a:t>
            </a:r>
            <a:r>
              <a:rPr lang="en-CA" sz="1700" dirty="0" smtClean="0">
                <a:latin typeface="Consolas" panose="020B0609020204030204" pitchFamily="49" charset="0"/>
                <a:cs typeface="Consolas" panose="020B0609020204030204" pitchFamily="49" charset="0"/>
              </a:rPr>
              <a:t>( double x ) {</a:t>
            </a: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return </a:t>
            </a:r>
            <a:r>
              <a:rPr lang="en-CA" sz="1700" dirty="0" smtClean="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-0.11073981636184074*x</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0.057385341027109429)*x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1.0)*x;</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a:t>
            </a:r>
          </a:p>
          <a:p>
            <a:pPr marL="400050" lvl="1" indent="0">
              <a:buNone/>
            </a:pPr>
            <a:endParaRPr lang="en-CA" dirty="0" smtClean="0">
              <a:latin typeface="Consolas" panose="020B0609020204030204" pitchFamily="49" charset="0"/>
              <a:cs typeface="Consolas" panose="020B0609020204030204" pitchFamily="49" charset="0"/>
            </a:endParaRPr>
          </a:p>
          <a:p>
            <a:pPr marL="0" indent="0">
              <a:buNone/>
            </a:pPr>
            <a:r>
              <a:rPr lang="en-CA" dirty="0" smtClean="0">
                <a:cs typeface="Consolas" panose="020B0609020204030204" pitchFamily="49" charset="0"/>
              </a:rPr>
              <a:t>      as</a:t>
            </a:r>
          </a:p>
        </p:txBody>
      </p:sp>
      <p:graphicFrame>
        <p:nvGraphicFramePr>
          <p:cNvPr id="5" name="Object 4"/>
          <p:cNvGraphicFramePr>
            <a:graphicFrameLocks noChangeAspect="1"/>
          </p:cNvGraphicFramePr>
          <p:nvPr>
            <p:extLst>
              <p:ext uri="{D42A27DB-BD31-4B8C-83A1-F6EECF244321}">
                <p14:modId xmlns:p14="http://schemas.microsoft.com/office/powerpoint/2010/main" val="1394266276"/>
              </p:ext>
            </p:extLst>
          </p:nvPr>
        </p:nvGraphicFramePr>
        <p:xfrm>
          <a:off x="1403648" y="4144190"/>
          <a:ext cx="3403600" cy="481012"/>
        </p:xfrm>
        <a:graphic>
          <a:graphicData uri="http://schemas.openxmlformats.org/presentationml/2006/ole">
            <mc:AlternateContent xmlns:mc="http://schemas.openxmlformats.org/markup-compatibility/2006">
              <mc:Choice xmlns:v="urn:schemas-microsoft-com:vml" Requires="v">
                <p:oleObj spid="_x0000_s12323" name="Equation" r:id="rId3" imgW="1701720" imgH="241200" progId="Equation.DSMT4">
                  <p:embed/>
                </p:oleObj>
              </mc:Choice>
              <mc:Fallback>
                <p:oleObj name="Equation" r:id="rId3" imgW="1701720" imgH="241200" progId="Equation.DSMT4">
                  <p:embed/>
                  <p:pic>
                    <p:nvPicPr>
                      <p:cNvPr id="4" name="Object 3"/>
                      <p:cNvPicPr>
                        <a:picLocks noChangeAspect="1" noChangeArrowheads="1"/>
                      </p:cNvPicPr>
                      <p:nvPr/>
                    </p:nvPicPr>
                    <p:blipFill>
                      <a:blip r:embed="rId4"/>
                      <a:srcRect/>
                      <a:stretch>
                        <a:fillRect/>
                      </a:stretch>
                    </p:blipFill>
                    <p:spPr bwMode="auto">
                      <a:xfrm>
                        <a:off x="1403648" y="4144190"/>
                        <a:ext cx="34036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7602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512925" y="2128425"/>
            <a:ext cx="3736384" cy="2113201"/>
          </a:xfrm>
          <a:prstGeom prst="rect">
            <a:avLst/>
          </a:prstGeom>
        </p:spPr>
      </p:pic>
      <p:sp>
        <p:nvSpPr>
          <p:cNvPr id="2" name="Title 1"/>
          <p:cNvSpPr>
            <a:spLocks noGrp="1"/>
          </p:cNvSpPr>
          <p:nvPr>
            <p:ph type="title"/>
          </p:nvPr>
        </p:nvSpPr>
        <p:spPr/>
        <p:txBody>
          <a:bodyPr/>
          <a:lstStyle/>
          <a:p>
            <a:r>
              <a:rPr lang="en-CA" dirty="0" smtClean="0"/>
              <a:t>A fast sine function</a:t>
            </a:r>
            <a:endParaRPr lang="en-CA" dirty="0"/>
          </a:p>
        </p:txBody>
      </p:sp>
      <p:sp>
        <p:nvSpPr>
          <p:cNvPr id="3" name="Content Placeholder 2"/>
          <p:cNvSpPr>
            <a:spLocks noGrp="1"/>
          </p:cNvSpPr>
          <p:nvPr>
            <p:ph idx="1"/>
          </p:nvPr>
        </p:nvSpPr>
        <p:spPr/>
        <p:txBody>
          <a:bodyPr/>
          <a:lstStyle/>
          <a:p>
            <a:r>
              <a:rPr lang="en-CA" dirty="0" smtClean="0"/>
              <a:t>Comparing </a:t>
            </a:r>
            <a:r>
              <a:rPr lang="en-CA" dirty="0" smtClean="0">
                <a:latin typeface="Times New Roman" panose="02020603050405020304" pitchFamily="18" charset="0"/>
                <a:cs typeface="Times New Roman" panose="02020603050405020304" pitchFamily="18" charset="0"/>
              </a:rPr>
              <a:t>sin(</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t> and our approximation: </a:t>
            </a:r>
            <a:endParaRPr lang="en-CA" dirty="0"/>
          </a:p>
        </p:txBody>
      </p:sp>
      <p:sp>
        <p:nvSpPr>
          <p:cNvPr id="5" name="TextBox 4"/>
          <p:cNvSpPr txBox="1"/>
          <p:nvPr/>
        </p:nvSpPr>
        <p:spPr>
          <a:xfrm>
            <a:off x="3635896" y="2267579"/>
            <a:ext cx="710451" cy="369333"/>
          </a:xfrm>
          <a:prstGeom prst="rect">
            <a:avLst/>
          </a:prstGeom>
          <a:noFill/>
        </p:spPr>
        <p:txBody>
          <a:bodyPr wrap="none" rtlCol="0">
            <a:spAutoFit/>
          </a:bodyPr>
          <a:lstStyle/>
          <a:p>
            <a:r>
              <a:rPr lang="en-CA" dirty="0" smtClean="0">
                <a:solidFill>
                  <a:srgbClr val="002060"/>
                </a:solidFill>
                <a:latin typeface="Times New Roman" panose="02020603050405020304" pitchFamily="18" charset="0"/>
                <a:cs typeface="Times New Roman" panose="02020603050405020304" pitchFamily="18" charset="0"/>
              </a:rPr>
              <a:t>sin(</a:t>
            </a:r>
            <a:r>
              <a:rPr lang="en-CA" i="1" dirty="0" smtClean="0">
                <a:solidFill>
                  <a:srgbClr val="002060"/>
                </a:solidFill>
                <a:latin typeface="Times New Roman" panose="02020603050405020304" pitchFamily="18" charset="0"/>
                <a:cs typeface="Times New Roman" panose="02020603050405020304" pitchFamily="18" charset="0"/>
              </a:rPr>
              <a:t>x</a:t>
            </a:r>
            <a:r>
              <a:rPr lang="en-CA" dirty="0" smtClean="0">
                <a:solidFill>
                  <a:srgbClr val="002060"/>
                </a:solidFill>
                <a:latin typeface="Times New Roman" panose="02020603050405020304" pitchFamily="18" charset="0"/>
                <a:cs typeface="Times New Roman" panose="02020603050405020304" pitchFamily="18" charset="0"/>
              </a:rPr>
              <a:t>)</a:t>
            </a:r>
            <a:endParaRPr lang="en-CA"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20072" y="4797152"/>
            <a:ext cx="1202573" cy="369332"/>
          </a:xfrm>
          <a:prstGeom prst="rect">
            <a:avLst/>
          </a:prstGeom>
          <a:noFill/>
        </p:spPr>
        <p:txBody>
          <a:bodyPr wrap="none" rtlCol="0">
            <a:spAutoFit/>
          </a:bodyPr>
          <a:lstStyle/>
          <a:p>
            <a:r>
              <a:rPr lang="en-CA" dirty="0" smtClean="0">
                <a:latin typeface="Georgia" panose="02040502050405020303" pitchFamily="18" charset="0"/>
              </a:rPr>
              <a:t>Note that </a:t>
            </a:r>
            <a:endParaRPr lang="en-CA" dirty="0">
              <a:latin typeface="Georgia" panose="02040502050405020303"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358808074"/>
              </p:ext>
            </p:extLst>
          </p:nvPr>
        </p:nvGraphicFramePr>
        <p:xfrm>
          <a:off x="5508104" y="2438954"/>
          <a:ext cx="2411413" cy="612445"/>
        </p:xfrm>
        <a:graphic>
          <a:graphicData uri="http://schemas.openxmlformats.org/presentationml/2006/ole">
            <mc:AlternateContent xmlns:mc="http://schemas.openxmlformats.org/markup-compatibility/2006">
              <mc:Choice xmlns:v="urn:schemas-microsoft-com:vml" Requires="v">
                <p:oleObj spid="_x0000_s13387" name="Equation" r:id="rId4" imgW="1396800" imgH="355320" progId="Equation.DSMT4">
                  <p:embed/>
                </p:oleObj>
              </mc:Choice>
              <mc:Fallback>
                <p:oleObj name="Equation" r:id="rId4" imgW="1396800" imgH="355320" progId="Equation.DSMT4">
                  <p:embed/>
                  <p:pic>
                    <p:nvPicPr>
                      <p:cNvPr id="6" name="Object 5"/>
                      <p:cNvPicPr>
                        <a:picLocks noChangeAspect="1" noChangeArrowheads="1"/>
                      </p:cNvPicPr>
                      <p:nvPr/>
                    </p:nvPicPr>
                    <p:blipFill>
                      <a:blip r:embed="rId5"/>
                      <a:srcRect/>
                      <a:stretch>
                        <a:fillRect/>
                      </a:stretch>
                    </p:blipFill>
                    <p:spPr bwMode="auto">
                      <a:xfrm>
                        <a:off x="5508104" y="2438954"/>
                        <a:ext cx="2411413" cy="612445"/>
                      </a:xfrm>
                      <a:prstGeom prst="rect">
                        <a:avLst/>
                      </a:prstGeom>
                      <a:noFill/>
                      <a:ln>
                        <a:noFill/>
                      </a:ln>
                      <a:extLst/>
                    </p:spPr>
                  </p:pic>
                </p:oleObj>
              </mc:Fallback>
            </mc:AlternateContent>
          </a:graphicData>
        </a:graphic>
      </p:graphicFrame>
      <p:pic>
        <p:nvPicPr>
          <p:cNvPr id="11" name="Picture 10"/>
          <p:cNvPicPr>
            <a:picLocks noChangeAspect="1"/>
          </p:cNvPicPr>
          <p:nvPr/>
        </p:nvPicPr>
        <p:blipFill>
          <a:blip r:embed="rId6"/>
          <a:stretch>
            <a:fillRect/>
          </a:stretch>
        </p:blipFill>
        <p:spPr>
          <a:xfrm>
            <a:off x="1541958" y="4548870"/>
            <a:ext cx="4838700" cy="2076450"/>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308678498"/>
              </p:ext>
            </p:extLst>
          </p:nvPr>
        </p:nvGraphicFramePr>
        <p:xfrm>
          <a:off x="2688382" y="5445224"/>
          <a:ext cx="3179762" cy="612775"/>
        </p:xfrm>
        <a:graphic>
          <a:graphicData uri="http://schemas.openxmlformats.org/presentationml/2006/ole">
            <mc:AlternateContent xmlns:mc="http://schemas.openxmlformats.org/markup-compatibility/2006">
              <mc:Choice xmlns:v="urn:schemas-microsoft-com:vml" Requires="v">
                <p:oleObj spid="_x0000_s13388" name="Equation" r:id="rId7" imgW="1841400" imgH="355320" progId="Equation.DSMT4">
                  <p:embed/>
                </p:oleObj>
              </mc:Choice>
              <mc:Fallback>
                <p:oleObj name="Equation" r:id="rId7" imgW="1841400" imgH="355320" progId="Equation.DSMT4">
                  <p:embed/>
                  <p:pic>
                    <p:nvPicPr>
                      <p:cNvPr id="13" name="Object 12"/>
                      <p:cNvPicPr>
                        <a:picLocks noChangeAspect="1" noChangeArrowheads="1"/>
                      </p:cNvPicPr>
                      <p:nvPr/>
                    </p:nvPicPr>
                    <p:blipFill>
                      <a:blip r:embed="rId8"/>
                      <a:srcRect/>
                      <a:stretch>
                        <a:fillRect/>
                      </a:stretch>
                    </p:blipFill>
                    <p:spPr bwMode="auto">
                      <a:xfrm>
                        <a:off x="2688382" y="5445224"/>
                        <a:ext cx="3179762" cy="612775"/>
                      </a:xfrm>
                      <a:prstGeom prst="rect">
                        <a:avLst/>
                      </a:prstGeom>
                      <a:noFill/>
                      <a:ln>
                        <a:noFill/>
                      </a:ln>
                      <a:extLst/>
                    </p:spPr>
                  </p:pic>
                </p:oleObj>
              </mc:Fallback>
            </mc:AlternateContent>
          </a:graphicData>
        </a:graphic>
      </p:graphicFrame>
      <p:sp>
        <p:nvSpPr>
          <p:cNvPr id="12" name="TextBox 11"/>
          <p:cNvSpPr txBox="1"/>
          <p:nvPr/>
        </p:nvSpPr>
        <p:spPr>
          <a:xfrm>
            <a:off x="6422645" y="5166484"/>
            <a:ext cx="2721355" cy="646331"/>
          </a:xfrm>
          <a:prstGeom prst="rect">
            <a:avLst/>
          </a:prstGeom>
          <a:noFill/>
        </p:spPr>
        <p:txBody>
          <a:bodyPr wrap="square" rtlCol="0">
            <a:spAutoFit/>
          </a:bodyPr>
          <a:lstStyle/>
          <a:p>
            <a:r>
              <a:rPr lang="en-US" dirty="0" smtClean="0">
                <a:solidFill>
                  <a:srgbClr val="0070C0"/>
                </a:solidFill>
                <a:latin typeface="Georgia" panose="02040502050405020303" pitchFamily="18" charset="0"/>
              </a:rPr>
              <a:t>The absolute error is less than </a:t>
            </a:r>
            <a:r>
              <a:rPr lang="en-US" dirty="0" smtClean="0">
                <a:solidFill>
                  <a:srgbClr val="0070C0"/>
                </a:solidFill>
                <a:latin typeface="Times New Roman" panose="02020603050405020304" pitchFamily="18" charset="0"/>
                <a:cs typeface="Times New Roman" panose="02020603050405020304" pitchFamily="18" charset="0"/>
              </a:rPr>
              <a:t>0.011</a:t>
            </a:r>
            <a:r>
              <a:rPr lang="en-US" dirty="0" smtClean="0">
                <a:solidFill>
                  <a:srgbClr val="0070C0"/>
                </a:solidFill>
                <a:latin typeface="Georgia" panose="02040502050405020303" pitchFamily="18" charset="0"/>
              </a:rPr>
              <a:t> on </a:t>
            </a:r>
            <a:r>
              <a:rPr lang="en-US" dirty="0" smtClean="0">
                <a:solidFill>
                  <a:srgbClr val="0070C0"/>
                </a:solidFill>
                <a:latin typeface="Times New Roman" panose="02020603050405020304" pitchFamily="18" charset="0"/>
                <a:cs typeface="Times New Roman" panose="02020603050405020304" pitchFamily="18" charset="0"/>
              </a:rPr>
              <a:t>[0, </a:t>
            </a:r>
            <a:r>
              <a:rPr lang="en-US" dirty="0" smtClean="0">
                <a:solidFill>
                  <a:srgbClr val="0070C0"/>
                </a:solidFill>
                <a:latin typeface="Symbol" panose="05050102010706020507" pitchFamily="18" charset="2"/>
              </a:rPr>
              <a:t>p</a:t>
            </a:r>
            <a:r>
              <a:rPr lang="en-US" dirty="0" smtClean="0">
                <a:solidFill>
                  <a:srgbClr val="0070C0"/>
                </a:solidFill>
                <a:latin typeface="Times New Roman" panose="02020603050405020304" pitchFamily="18" charset="0"/>
                <a:cs typeface="Times New Roman" panose="02020603050405020304" pitchFamily="18" charset="0"/>
              </a:rPr>
              <a:t>/2]</a:t>
            </a:r>
            <a:endParaRPr lang="en-CA"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87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Comments</a:t>
            </a:r>
            <a:endParaRPr lang="en-CA" dirty="0"/>
          </a:p>
        </p:txBody>
      </p:sp>
      <p:sp>
        <p:nvSpPr>
          <p:cNvPr id="3" name="Content Placeholder 2"/>
          <p:cNvSpPr>
            <a:spLocks noGrp="1"/>
          </p:cNvSpPr>
          <p:nvPr>
            <p:ph idx="1"/>
          </p:nvPr>
        </p:nvSpPr>
        <p:spPr/>
        <p:txBody>
          <a:bodyPr/>
          <a:lstStyle/>
          <a:p>
            <a:r>
              <a:rPr lang="en-CA" dirty="0" smtClean="0"/>
              <a:t>Functions must be commented to ensure other programmers know what is expected</a:t>
            </a:r>
          </a:p>
          <a:p>
            <a:pPr lvl="1"/>
            <a:r>
              <a:rPr lang="en-US" dirty="0" smtClean="0"/>
              <a:t>Comments must be in English, not pseudocode or obvious</a:t>
            </a:r>
            <a:endParaRPr lang="en-CA" dirty="0"/>
          </a:p>
          <a:p>
            <a:pPr marL="800100" lvl="2" indent="0">
              <a:buNone/>
            </a:pPr>
            <a:r>
              <a:rPr lang="en-US" sz="1600" dirty="0" smtClean="0">
                <a:solidFill>
                  <a:srgbClr val="FF0000"/>
                </a:solidFill>
                <a:latin typeface="Consolas" panose="020B0609020204030204" pitchFamily="49" charset="0"/>
                <a:cs typeface="Consolas" panose="020B0609020204030204" pitchFamily="49" charset="0"/>
              </a:rPr>
              <a:t>// Function declarations</a:t>
            </a:r>
            <a:endParaRPr lang="en-CA" sz="1600"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double </a:t>
            </a:r>
            <a:r>
              <a:rPr lang="en-CA" sz="1600" dirty="0" err="1">
                <a:latin typeface="Consolas" panose="020B0609020204030204" pitchFamily="49" charset="0"/>
                <a:cs typeface="Consolas" panose="020B0609020204030204" pitchFamily="49" charset="0"/>
              </a:rPr>
              <a:t>fast_sin</a:t>
            </a:r>
            <a:r>
              <a:rPr lang="en-CA" sz="1600" dirty="0">
                <a:latin typeface="Consolas" panose="020B0609020204030204" pitchFamily="49" charset="0"/>
                <a:cs typeface="Consolas" panose="020B0609020204030204" pitchFamily="49" charset="0"/>
              </a:rPr>
              <a:t>( double x );</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solidFill>
                  <a:srgbClr val="FF0000"/>
                </a:solidFill>
                <a:latin typeface="Consolas" panose="020B0609020204030204" pitchFamily="49" charset="0"/>
                <a:cs typeface="Consolas" panose="020B0609020204030204" pitchFamily="49" charset="0"/>
              </a:rPr>
              <a:t>// Function definitions</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solidFill>
                  <a:srgbClr val="0070C0"/>
                </a:solidFill>
                <a:latin typeface="Consolas" panose="020B0609020204030204" pitchFamily="49" charset="0"/>
                <a:cs typeface="Consolas" panose="020B0609020204030204" pitchFamily="49" charset="0"/>
              </a:rPr>
              <a:t>/* double </a:t>
            </a:r>
            <a:r>
              <a:rPr lang="en-US" sz="1600" dirty="0" err="1" smtClean="0">
                <a:solidFill>
                  <a:srgbClr val="0070C0"/>
                </a:solidFill>
                <a:latin typeface="Consolas" panose="020B0609020204030204" pitchFamily="49" charset="0"/>
                <a:cs typeface="Consolas" panose="020B0609020204030204" pitchFamily="49" charset="0"/>
              </a:rPr>
              <a:t>fast_sin</a:t>
            </a:r>
            <a:r>
              <a:rPr lang="en-US" sz="1600" dirty="0" smtClean="0">
                <a:solidFill>
                  <a:srgbClr val="0070C0"/>
                </a:solidFill>
                <a:latin typeface="Consolas" panose="020B0609020204030204" pitchFamily="49" charset="0"/>
                <a:cs typeface="Consolas" panose="020B0609020204030204" pitchFamily="49" charset="0"/>
              </a:rPr>
              <a:t>( double x )</a:t>
            </a:r>
          </a:p>
          <a:p>
            <a:pPr marL="800100" lvl="2"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smtClean="0">
                <a:solidFill>
                  <a:srgbClr val="0070C0"/>
                </a:solidFill>
                <a:latin typeface="Consolas" panose="020B0609020204030204" pitchFamily="49" charset="0"/>
                <a:cs typeface="Consolas" panose="020B0609020204030204" pitchFamily="49" charset="0"/>
              </a:rPr>
              <a:t>* </a:t>
            </a:r>
          </a:p>
          <a:p>
            <a:pPr marL="800100" lvl="2"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smtClean="0">
                <a:solidFill>
                  <a:srgbClr val="0070C0"/>
                </a:solidFill>
                <a:latin typeface="Consolas" panose="020B0609020204030204" pitchFamily="49" charset="0"/>
                <a:cs typeface="Consolas" panose="020B0609020204030204" pitchFamily="49" charset="0"/>
              </a:rPr>
              <a:t>* A function that quickly calculates sin(x) for values</a:t>
            </a:r>
          </a:p>
          <a:p>
            <a:pPr marL="800100" lvl="2"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smtClean="0">
                <a:solidFill>
                  <a:srgbClr val="0070C0"/>
                </a:solidFill>
                <a:latin typeface="Consolas" panose="020B0609020204030204" pitchFamily="49" charset="0"/>
                <a:cs typeface="Consolas" panose="020B0609020204030204" pitchFamily="49" charset="0"/>
              </a:rPr>
              <a:t>* that satisfy 0 &lt;= x &lt;= pi/2</a:t>
            </a:r>
          </a:p>
          <a:p>
            <a:pPr marL="800100" lvl="2"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smtClean="0">
                <a:solidFill>
                  <a:srgbClr val="0070C0"/>
                </a:solidFill>
                <a:latin typeface="Consolas" panose="020B0609020204030204" pitchFamily="49" charset="0"/>
                <a:cs typeface="Consolas" panose="020B0609020204030204" pitchFamily="49" charset="0"/>
              </a:rPr>
              <a:t>*/</a:t>
            </a:r>
            <a:endParaRPr lang="en-CA" sz="1600" dirty="0">
              <a:solidFill>
                <a:srgbClr val="0070C0"/>
              </a:solidFill>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double </a:t>
            </a:r>
            <a:r>
              <a:rPr lang="en-CA" sz="1600" dirty="0" err="1">
                <a:latin typeface="Consolas" panose="020B0609020204030204" pitchFamily="49" charset="0"/>
                <a:cs typeface="Consolas" panose="020B0609020204030204" pitchFamily="49" charset="0"/>
              </a:rPr>
              <a:t>fast_sin</a:t>
            </a:r>
            <a:r>
              <a:rPr lang="en-CA" sz="1600" dirty="0">
                <a:latin typeface="Consolas" panose="020B0609020204030204" pitchFamily="49" charset="0"/>
                <a:cs typeface="Consolas" panose="020B0609020204030204" pitchFamily="49" charset="0"/>
              </a:rPr>
              <a:t>( double x ) {</a:t>
            </a:r>
          </a:p>
          <a:p>
            <a:pPr marL="800100" lvl="2" indent="0">
              <a:buNone/>
            </a:pPr>
            <a:r>
              <a:rPr lang="en-CA" sz="1600" dirty="0">
                <a:latin typeface="Consolas" panose="020B0609020204030204" pitchFamily="49" charset="0"/>
                <a:cs typeface="Consolas" panose="020B0609020204030204" pitchFamily="49" charset="0"/>
              </a:rPr>
              <a:t>    return ((-0.11073981636184074*x</a:t>
            </a:r>
          </a:p>
          <a:p>
            <a:pPr marL="800100" lvl="2" indent="0">
              <a:buNone/>
            </a:pPr>
            <a:r>
              <a:rPr lang="en-CA" sz="1600" dirty="0">
                <a:latin typeface="Consolas" panose="020B0609020204030204" pitchFamily="49" charset="0"/>
                <a:cs typeface="Consolas" panose="020B0609020204030204" pitchFamily="49" charset="0"/>
              </a:rPr>
              <a:t>              - 0.057385341027109429)*x + 1.0)*x;</a:t>
            </a:r>
          </a:p>
          <a:p>
            <a:pPr marL="8001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TextBox 3"/>
          <p:cNvSpPr txBox="1"/>
          <p:nvPr/>
        </p:nvSpPr>
        <p:spPr>
          <a:xfrm>
            <a:off x="5004048" y="2782669"/>
            <a:ext cx="3502882"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Line comments:</a:t>
            </a:r>
          </a:p>
          <a:p>
            <a:r>
              <a:rPr lang="en-US" dirty="0" smtClean="0">
                <a:solidFill>
                  <a:srgbClr val="FF0000"/>
                </a:solidFill>
                <a:latin typeface="Georgia" panose="02040502050405020303" pitchFamily="18" charset="0"/>
              </a:rPr>
              <a:t>   </a:t>
            </a:r>
            <a:r>
              <a:rPr lang="en-US" dirty="0">
                <a:solidFill>
                  <a:srgbClr val="FF0000"/>
                </a:solidFill>
                <a:latin typeface="Georgia" panose="02040502050405020303" pitchFamily="18" charset="0"/>
              </a:rPr>
              <a:t>– </a:t>
            </a:r>
            <a:r>
              <a:rPr lang="en-US" dirty="0" smtClean="0">
                <a:solidFill>
                  <a:srgbClr val="FF0000"/>
                </a:solidFill>
                <a:latin typeface="Georgia" panose="02040502050405020303" pitchFamily="18" charset="0"/>
              </a:rPr>
              <a:t>from </a:t>
            </a:r>
            <a:r>
              <a:rPr lang="en-US" dirty="0" smtClean="0">
                <a:solidFill>
                  <a:srgbClr val="FF0000"/>
                </a:solidFill>
                <a:latin typeface="Consolas" panose="020B0609020204030204" pitchFamily="49" charset="0"/>
              </a:rPr>
              <a:t>//</a:t>
            </a:r>
            <a:r>
              <a:rPr lang="en-US" dirty="0" smtClean="0">
                <a:solidFill>
                  <a:srgbClr val="FF0000"/>
                </a:solidFill>
                <a:latin typeface="Georgia" panose="02040502050405020303" pitchFamily="18" charset="0"/>
              </a:rPr>
              <a:t> to the end of the line</a:t>
            </a:r>
            <a:endParaRPr lang="en-CA" dirty="0">
              <a:solidFill>
                <a:srgbClr val="FF0000"/>
              </a:solidFill>
              <a:latin typeface="Georgia" panose="02040502050405020303" pitchFamily="18" charset="0"/>
            </a:endParaRPr>
          </a:p>
        </p:txBody>
      </p:sp>
      <p:sp>
        <p:nvSpPr>
          <p:cNvPr id="14" name="TextBox 13"/>
          <p:cNvSpPr txBox="1"/>
          <p:nvPr/>
        </p:nvSpPr>
        <p:spPr>
          <a:xfrm>
            <a:off x="6516216" y="5014917"/>
            <a:ext cx="2190023" cy="646331"/>
          </a:xfrm>
          <a:prstGeom prst="rect">
            <a:avLst/>
          </a:prstGeom>
          <a:noFill/>
        </p:spPr>
        <p:txBody>
          <a:bodyPr wrap="none" rtlCol="0">
            <a:spAutoFit/>
          </a:bodyPr>
          <a:lstStyle/>
          <a:p>
            <a:r>
              <a:rPr lang="en-US" dirty="0" smtClean="0">
                <a:solidFill>
                  <a:srgbClr val="0070C0"/>
                </a:solidFill>
              </a:rPr>
              <a:t>B</a:t>
            </a:r>
            <a:r>
              <a:rPr lang="en-US" dirty="0" smtClean="0">
                <a:solidFill>
                  <a:srgbClr val="0070C0"/>
                </a:solidFill>
                <a:latin typeface="Georgia" panose="02040502050405020303" pitchFamily="18" charset="0"/>
              </a:rPr>
              <a:t>lock comments:</a:t>
            </a:r>
          </a:p>
          <a:p>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  – from </a:t>
            </a:r>
            <a:r>
              <a:rPr lang="en-US" dirty="0" smtClean="0">
                <a:solidFill>
                  <a:srgbClr val="0070C0"/>
                </a:solidFill>
                <a:latin typeface="Consolas" panose="020B0609020204030204" pitchFamily="49" charset="0"/>
              </a:rPr>
              <a:t>/* </a:t>
            </a:r>
            <a:r>
              <a:rPr lang="en-US" dirty="0" smtClean="0">
                <a:solidFill>
                  <a:srgbClr val="0070C0"/>
                </a:solidFill>
                <a:latin typeface="Georgia" panose="02040502050405020303" pitchFamily="18" charset="0"/>
              </a:rPr>
              <a:t> to </a:t>
            </a:r>
            <a:r>
              <a:rPr lang="en-US" dirty="0" smtClean="0">
                <a:solidFill>
                  <a:srgbClr val="0070C0"/>
                </a:solidFill>
                <a:latin typeface="Consolas" panose="020B0609020204030204" pitchFamily="49" charset="0"/>
              </a:rPr>
              <a:t> */</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36309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functions</a:t>
            </a:r>
            <a:endParaRPr lang="en-CA" dirty="0"/>
          </a:p>
        </p:txBody>
      </p:sp>
      <p:sp>
        <p:nvSpPr>
          <p:cNvPr id="3" name="Content Placeholder 2"/>
          <p:cNvSpPr>
            <a:spLocks noGrp="1"/>
          </p:cNvSpPr>
          <p:nvPr>
            <p:ph idx="1"/>
          </p:nvPr>
        </p:nvSpPr>
        <p:spPr/>
        <p:txBody>
          <a:bodyPr/>
          <a:lstStyle/>
          <a:p>
            <a:r>
              <a:rPr lang="en-CA" dirty="0" smtClean="0"/>
              <a:t>Most functions require more than simple calculations</a:t>
            </a:r>
          </a:p>
          <a:p>
            <a:pPr lvl="1"/>
            <a:r>
              <a:rPr lang="en-CA" dirty="0" smtClean="0"/>
              <a:t>Most require decision making processes:</a:t>
            </a:r>
          </a:p>
          <a:p>
            <a:pPr lvl="1"/>
            <a:endParaRPr lang="en-CA" dirty="0"/>
          </a:p>
          <a:p>
            <a:pPr lvl="1"/>
            <a:endParaRPr lang="en-CA" dirty="0" smtClean="0"/>
          </a:p>
          <a:p>
            <a:pPr lvl="1"/>
            <a:endParaRPr lang="en-CA" dirty="0"/>
          </a:p>
          <a:p>
            <a:pPr lvl="1"/>
            <a:r>
              <a:rPr lang="en-CA" dirty="0" smtClean="0"/>
              <a:t>Others require a repetitive algorithm until some condition is met</a:t>
            </a:r>
          </a:p>
          <a:p>
            <a:pPr lvl="2"/>
            <a:r>
              <a:rPr lang="en-CA" dirty="0" smtClean="0"/>
              <a:t>E.g., finding the gcd, calculating the square root</a:t>
            </a:r>
          </a:p>
          <a:p>
            <a:pPr lvl="1"/>
            <a:endParaRPr lang="en-CA" dirty="0"/>
          </a:p>
          <a:p>
            <a:pPr lvl="1"/>
            <a:r>
              <a:rPr lang="en-CA" dirty="0" smtClean="0"/>
              <a:t>In some cases, some functions can be defined in terms of others</a:t>
            </a:r>
          </a:p>
          <a:p>
            <a:pPr lvl="2"/>
            <a:r>
              <a:rPr lang="en-CA" dirty="0" smtClean="0"/>
              <a:t>E.g., the least common multiple:</a:t>
            </a:r>
          </a:p>
          <a:p>
            <a:pPr lvl="1"/>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2070114574"/>
              </p:ext>
            </p:extLst>
          </p:nvPr>
        </p:nvGraphicFramePr>
        <p:xfrm>
          <a:off x="1259632" y="2459003"/>
          <a:ext cx="1667669" cy="745648"/>
        </p:xfrm>
        <a:graphic>
          <a:graphicData uri="http://schemas.openxmlformats.org/presentationml/2006/ole">
            <mc:AlternateContent xmlns:mc="http://schemas.openxmlformats.org/markup-compatibility/2006">
              <mc:Choice xmlns:v="urn:schemas-microsoft-com:vml" Requires="v">
                <p:oleObj spid="_x0000_s14456" name="Equation" r:id="rId3" imgW="876240" imgH="393480" progId="Equation.DSMT4">
                  <p:embed/>
                </p:oleObj>
              </mc:Choice>
              <mc:Fallback>
                <p:oleObj name="Equation" r:id="rId3" imgW="876240" imgH="393480" progId="Equation.DSMT4">
                  <p:embed/>
                  <p:pic>
                    <p:nvPicPr>
                      <p:cNvPr id="0" name="Object 3"/>
                      <p:cNvPicPr>
                        <a:picLocks noChangeAspect="1" noChangeArrowheads="1"/>
                      </p:cNvPicPr>
                      <p:nvPr/>
                    </p:nvPicPr>
                    <p:blipFill>
                      <a:blip r:embed="rId4"/>
                      <a:srcRect/>
                      <a:stretch>
                        <a:fillRect/>
                      </a:stretch>
                    </p:blipFill>
                    <p:spPr bwMode="auto">
                      <a:xfrm>
                        <a:off x="1259632" y="2459003"/>
                        <a:ext cx="1667669" cy="74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2882758"/>
              </p:ext>
            </p:extLst>
          </p:nvPr>
        </p:nvGraphicFramePr>
        <p:xfrm>
          <a:off x="3275856" y="2459003"/>
          <a:ext cx="2345213" cy="745649"/>
        </p:xfrm>
        <a:graphic>
          <a:graphicData uri="http://schemas.openxmlformats.org/presentationml/2006/ole">
            <mc:AlternateContent xmlns:mc="http://schemas.openxmlformats.org/markup-compatibility/2006">
              <mc:Choice xmlns:v="urn:schemas-microsoft-com:vml" Requires="v">
                <p:oleObj spid="_x0000_s14457" name="Equation" r:id="rId5" imgW="1231560" imgH="393480" progId="Equation.DSMT4">
                  <p:embed/>
                </p:oleObj>
              </mc:Choice>
              <mc:Fallback>
                <p:oleObj name="Equation" r:id="rId5" imgW="1231560" imgH="393480" progId="Equation.DSMT4">
                  <p:embed/>
                  <p:pic>
                    <p:nvPicPr>
                      <p:cNvPr id="0" name=""/>
                      <p:cNvPicPr>
                        <a:picLocks noChangeAspect="1" noChangeArrowheads="1"/>
                      </p:cNvPicPr>
                      <p:nvPr/>
                    </p:nvPicPr>
                    <p:blipFill>
                      <a:blip r:embed="rId6"/>
                      <a:srcRect/>
                      <a:stretch>
                        <a:fillRect/>
                      </a:stretch>
                    </p:blipFill>
                    <p:spPr bwMode="auto">
                      <a:xfrm>
                        <a:off x="3275856" y="2459003"/>
                        <a:ext cx="2345213" cy="7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87941915"/>
              </p:ext>
            </p:extLst>
          </p:nvPr>
        </p:nvGraphicFramePr>
        <p:xfrm>
          <a:off x="3427015" y="4941168"/>
          <a:ext cx="2297113" cy="744538"/>
        </p:xfrm>
        <a:graphic>
          <a:graphicData uri="http://schemas.openxmlformats.org/presentationml/2006/ole">
            <mc:AlternateContent xmlns:mc="http://schemas.openxmlformats.org/markup-compatibility/2006">
              <mc:Choice xmlns:v="urn:schemas-microsoft-com:vml" Requires="v">
                <p:oleObj spid="_x0000_s14458" name="Equation" r:id="rId7" imgW="1206360" imgH="393480" progId="Equation.DSMT4">
                  <p:embed/>
                </p:oleObj>
              </mc:Choice>
              <mc:Fallback>
                <p:oleObj name="Equation" r:id="rId7" imgW="1206360" imgH="393480" progId="Equation.DSMT4">
                  <p:embed/>
                  <p:pic>
                    <p:nvPicPr>
                      <p:cNvPr id="0" name=""/>
                      <p:cNvPicPr>
                        <a:picLocks noChangeAspect="1" noChangeArrowheads="1"/>
                      </p:cNvPicPr>
                      <p:nvPr/>
                    </p:nvPicPr>
                    <p:blipFill>
                      <a:blip r:embed="rId8"/>
                      <a:srcRect/>
                      <a:stretch>
                        <a:fillRect/>
                      </a:stretch>
                    </p:blipFill>
                    <p:spPr bwMode="auto">
                      <a:xfrm>
                        <a:off x="3427015" y="4941168"/>
                        <a:ext cx="229711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67801939"/>
              </p:ext>
            </p:extLst>
          </p:nvPr>
        </p:nvGraphicFramePr>
        <p:xfrm>
          <a:off x="5994400" y="2466975"/>
          <a:ext cx="2298700" cy="746125"/>
        </p:xfrm>
        <a:graphic>
          <a:graphicData uri="http://schemas.openxmlformats.org/presentationml/2006/ole">
            <mc:AlternateContent xmlns:mc="http://schemas.openxmlformats.org/markup-compatibility/2006">
              <mc:Choice xmlns:v="urn:schemas-microsoft-com:vml" Requires="v">
                <p:oleObj spid="_x0000_s14459" name="Equation" r:id="rId9" imgW="1206360" imgH="393480" progId="Equation.DSMT4">
                  <p:embed/>
                </p:oleObj>
              </mc:Choice>
              <mc:Fallback>
                <p:oleObj name="Equation" r:id="rId9" imgW="1206360" imgH="393480" progId="Equation.DSMT4">
                  <p:embed/>
                  <p:pic>
                    <p:nvPicPr>
                      <p:cNvPr id="0" name=""/>
                      <p:cNvPicPr>
                        <a:picLocks noChangeAspect="1" noChangeArrowheads="1"/>
                      </p:cNvPicPr>
                      <p:nvPr/>
                    </p:nvPicPr>
                    <p:blipFill>
                      <a:blip r:embed="rId10"/>
                      <a:srcRect/>
                      <a:stretch>
                        <a:fillRect/>
                      </a:stretch>
                    </p:blipFill>
                    <p:spPr bwMode="auto">
                      <a:xfrm>
                        <a:off x="5994400" y="2466975"/>
                        <a:ext cx="2298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90204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Side effects</a:t>
            </a:r>
            <a:endParaRPr lang="en-CA" dirty="0"/>
          </a:p>
        </p:txBody>
      </p:sp>
      <p:sp>
        <p:nvSpPr>
          <p:cNvPr id="3" name="Content Placeholder 2"/>
          <p:cNvSpPr>
            <a:spLocks noGrp="1"/>
          </p:cNvSpPr>
          <p:nvPr>
            <p:ph idx="1"/>
          </p:nvPr>
        </p:nvSpPr>
        <p:spPr/>
        <p:txBody>
          <a:bodyPr/>
          <a:lstStyle/>
          <a:p>
            <a:r>
              <a:rPr lang="en-CA" dirty="0" smtClean="0"/>
              <a:t>In mathematics, the result of a function depends entirely on the arguments</a:t>
            </a:r>
          </a:p>
          <a:p>
            <a:pPr lvl="1"/>
            <a:r>
              <a:rPr lang="en-CA" dirty="0" smtClean="0"/>
              <a:t>Anything else a function does is called a </a:t>
            </a:r>
            <a:r>
              <a:rPr lang="en-CA" i="1" dirty="0" smtClean="0"/>
              <a:t>side-effect</a:t>
            </a:r>
          </a:p>
          <a:p>
            <a:pPr lvl="1"/>
            <a:r>
              <a:rPr lang="en-CA" dirty="0" smtClean="0"/>
              <a:t>The side-effect of the </a:t>
            </a:r>
            <a:r>
              <a:rPr lang="en-CA" dirty="0" smtClean="0">
                <a:latin typeface="Consolas" panose="020B0609020204030204" pitchFamily="49" charset="0"/>
                <a:cs typeface="Consolas" panose="020B0609020204030204" pitchFamily="49" charset="0"/>
              </a:rPr>
              <a:t>int main()</a:t>
            </a:r>
            <a:r>
              <a:rPr lang="en-CA" dirty="0" smtClean="0"/>
              <a:t> function is to print “Hello world!” to the console output</a:t>
            </a:r>
          </a:p>
          <a:p>
            <a:pPr lvl="1"/>
            <a:endParaRPr lang="en-CA" dirty="0"/>
          </a:p>
          <a:p>
            <a:r>
              <a:rPr lang="en-CA" dirty="0" smtClean="0"/>
              <a:t>A side effect of this function is to record to a log file what was being calculated</a:t>
            </a:r>
            <a:endParaRPr lang="en-CA" dirty="0"/>
          </a:p>
          <a:p>
            <a:pPr marL="800100" lvl="2" indent="0">
              <a:buNone/>
            </a:pPr>
            <a:r>
              <a:rPr lang="en-CA" sz="1700" dirty="0">
                <a:latin typeface="Consolas" panose="020B0609020204030204" pitchFamily="49" charset="0"/>
                <a:cs typeface="Consolas" panose="020B0609020204030204" pitchFamily="49" charset="0"/>
              </a:rPr>
              <a:t>double </a:t>
            </a:r>
            <a:r>
              <a:rPr lang="en-CA" sz="1700" dirty="0" err="1">
                <a:latin typeface="Consolas" panose="020B0609020204030204" pitchFamily="49" charset="0"/>
                <a:cs typeface="Consolas" panose="020B0609020204030204" pitchFamily="49" charset="0"/>
              </a:rPr>
              <a:t>fast_sin</a:t>
            </a:r>
            <a:r>
              <a:rPr lang="en-CA" sz="1700" dirty="0">
                <a:latin typeface="Consolas" panose="020B0609020204030204" pitchFamily="49" charset="0"/>
                <a:cs typeface="Consolas" panose="020B0609020204030204" pitchFamily="49" charset="0"/>
              </a:rPr>
              <a:t>( double x );</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double </a:t>
            </a:r>
            <a:r>
              <a:rPr lang="en-CA" sz="1700" dirty="0" err="1">
                <a:latin typeface="Consolas" panose="020B0609020204030204" pitchFamily="49" charset="0"/>
                <a:cs typeface="Consolas" panose="020B0609020204030204" pitchFamily="49" charset="0"/>
              </a:rPr>
              <a:t>fast_sin</a:t>
            </a:r>
            <a:r>
              <a:rPr lang="en-CA" sz="1700" dirty="0">
                <a:latin typeface="Consolas" panose="020B0609020204030204" pitchFamily="49" charset="0"/>
                <a:cs typeface="Consolas" panose="020B0609020204030204" pitchFamily="49" charset="0"/>
              </a:rPr>
              <a:t>( double x ) {</a:t>
            </a:r>
          </a:p>
          <a:p>
            <a:pPr marL="800100" lvl="2" indent="0">
              <a:buNone/>
            </a:pPr>
            <a:r>
              <a:rPr lang="en-CA" sz="1700" dirty="0" smtClean="0">
                <a:latin typeface="Consolas" panose="020B0609020204030204" pitchFamily="49" charset="0"/>
                <a:cs typeface="Consolas" panose="020B0609020204030204" pitchFamily="49" charset="0"/>
              </a:rPr>
              <a:t>    std::clog &lt;&lt; "Calculating p(" &lt;&lt; x &lt;&lt; ")" &lt;&lt; std::endl;</a:t>
            </a:r>
          </a:p>
          <a:p>
            <a:pPr marL="800100" lvl="2" indent="0">
              <a:buNone/>
            </a:pPr>
            <a:r>
              <a:rPr lang="en-CA" dirty="0" smtClean="0">
                <a:latin typeface="Consolas" panose="020B0609020204030204" pitchFamily="49" charset="0"/>
                <a:cs typeface="Consolas" panose="020B0609020204030204" pitchFamily="49" charset="0"/>
              </a:rPr>
              <a:t>    return </a:t>
            </a:r>
            <a:r>
              <a:rPr lang="en-CA" dirty="0">
                <a:latin typeface="Consolas" panose="020B0609020204030204" pitchFamily="49" charset="0"/>
                <a:cs typeface="Consolas" panose="020B0609020204030204" pitchFamily="49" charset="0"/>
              </a:rPr>
              <a:t>((-0.11073981636184074*x</a:t>
            </a:r>
          </a:p>
          <a:p>
            <a:pPr marL="800100" lvl="2" indent="0">
              <a:buNone/>
            </a:pPr>
            <a:r>
              <a:rPr lang="en-CA" dirty="0">
                <a:latin typeface="Consolas" panose="020B0609020204030204" pitchFamily="49" charset="0"/>
                <a:cs typeface="Consolas" panose="020B0609020204030204" pitchFamily="49" charset="0"/>
              </a:rPr>
              <a:t>              - 0.057385341027109429)*x + 1.0)*x;</a:t>
            </a:r>
          </a:p>
          <a:p>
            <a:pPr marL="800100" lvl="2" indent="0">
              <a:buNone/>
            </a:pP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4426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return value</a:t>
            </a:r>
            <a:endParaRPr lang="en-CA" dirty="0"/>
          </a:p>
        </p:txBody>
      </p:sp>
      <p:sp>
        <p:nvSpPr>
          <p:cNvPr id="3" name="Content Placeholder 2"/>
          <p:cNvSpPr>
            <a:spLocks noGrp="1"/>
          </p:cNvSpPr>
          <p:nvPr>
            <p:ph idx="1"/>
          </p:nvPr>
        </p:nvSpPr>
        <p:spPr/>
        <p:txBody>
          <a:bodyPr/>
          <a:lstStyle/>
          <a:p>
            <a:r>
              <a:rPr lang="en-CA" dirty="0" smtClean="0"/>
              <a:t>Some functions have no return value:</a:t>
            </a:r>
          </a:p>
          <a:p>
            <a:pPr lvl="1"/>
            <a:r>
              <a:rPr lang="en-CA" dirty="0" smtClean="0"/>
              <a:t>Such functions are identified by describing the return type as </a:t>
            </a:r>
            <a:r>
              <a:rPr lang="en-CA" dirty="0" smtClean="0">
                <a:latin typeface="Consolas" panose="020B0609020204030204" pitchFamily="49" charset="0"/>
                <a:cs typeface="Consolas" panose="020B0609020204030204" pitchFamily="49" charset="0"/>
              </a:rPr>
              <a:t>void</a:t>
            </a:r>
            <a:r>
              <a:rPr lang="en-CA" dirty="0" smtClean="0"/>
              <a:t>:</a:t>
            </a:r>
          </a:p>
          <a:p>
            <a:pPr marL="800100" lvl="2" indent="0">
              <a:buNone/>
            </a:pPr>
            <a:r>
              <a:rPr lang="en-CA" sz="1700" dirty="0" smtClean="0">
                <a:solidFill>
                  <a:srgbClr val="FF0000"/>
                </a:solidFill>
                <a:latin typeface="Consolas" panose="020B0609020204030204" pitchFamily="49" charset="0"/>
                <a:cs typeface="Consolas" panose="020B0609020204030204" pitchFamily="49" charset="0"/>
              </a:rPr>
              <a:t>void</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print_my_name</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solidFill>
                  <a:srgbClr val="FF0000"/>
                </a:solidFill>
                <a:latin typeface="Consolas" panose="020B0609020204030204" pitchFamily="49" charset="0"/>
                <a:cs typeface="Consolas" panose="020B0609020204030204" pitchFamily="49" charset="0"/>
              </a:rPr>
              <a:t>void</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print_my_name</a:t>
            </a:r>
            <a:r>
              <a:rPr lang="en-CA" sz="1700" dirty="0" smtClean="0">
                <a:latin typeface="Consolas" panose="020B0609020204030204" pitchFamily="49" charset="0"/>
                <a:cs typeface="Consolas" panose="020B0609020204030204" pitchFamily="49" charset="0"/>
              </a:rPr>
              <a:t>() {</a:t>
            </a: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std::cout &lt;&lt; "</a:t>
            </a:r>
            <a:r>
              <a:rPr lang="en-CA" sz="1800" dirty="0" err="1">
                <a:latin typeface="Consolas" panose="020B0609020204030204" pitchFamily="49" charset="0"/>
                <a:cs typeface="Consolas" panose="020B0609020204030204" pitchFamily="49" charset="0"/>
              </a:rPr>
              <a:t>Zaphod</a:t>
            </a:r>
            <a:r>
              <a:rPr lang="en-CA" sz="1800" dirty="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Beeblebrox</a:t>
            </a:r>
            <a:r>
              <a:rPr lang="en-CA" sz="1700" dirty="0" smtClean="0">
                <a:latin typeface="Consolas" panose="020B0609020204030204" pitchFamily="49" charset="0"/>
                <a:cs typeface="Consolas" panose="020B0609020204030204" pitchFamily="49" charset="0"/>
              </a:rPr>
              <a:t>" &lt;&lt; std::endl;</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solidFill>
                  <a:srgbClr val="0070C0"/>
                </a:solidFill>
                <a:latin typeface="Consolas" panose="020B0609020204030204" pitchFamily="49" charset="0"/>
                <a:cs typeface="Consolas" panose="020B0609020204030204" pitchFamily="49" charset="0"/>
              </a:rPr>
              <a:t>    return;</a:t>
            </a:r>
          </a:p>
          <a:p>
            <a:pPr marL="800100" lvl="2" indent="0">
              <a:buNone/>
            </a:pP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p:txBody>
      </p:sp>
      <p:sp>
        <p:nvSpPr>
          <p:cNvPr id="4" name="TextBox 3"/>
          <p:cNvSpPr txBox="1"/>
          <p:nvPr/>
        </p:nvSpPr>
        <p:spPr>
          <a:xfrm>
            <a:off x="28572" y="2572047"/>
            <a:ext cx="1792478"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No return value</a:t>
            </a:r>
            <a:endParaRPr lang="en-CA" dirty="0">
              <a:solidFill>
                <a:srgbClr val="FF0000"/>
              </a:solidFill>
              <a:latin typeface="Georgia" panose="02040502050405020303" pitchFamily="18" charset="0"/>
            </a:endParaRPr>
          </a:p>
        </p:txBody>
      </p:sp>
      <p:sp>
        <p:nvSpPr>
          <p:cNvPr id="5" name="TextBox 4"/>
          <p:cNvSpPr txBox="1"/>
          <p:nvPr/>
        </p:nvSpPr>
        <p:spPr>
          <a:xfrm>
            <a:off x="3131840" y="4293096"/>
            <a:ext cx="3700052" cy="615553"/>
          </a:xfrm>
          <a:prstGeom prst="rect">
            <a:avLst/>
          </a:prstGeom>
          <a:noFill/>
        </p:spPr>
        <p:txBody>
          <a:bodyPr wrap="none" rtlCol="0">
            <a:spAutoFit/>
          </a:bodyPr>
          <a:lstStyle/>
          <a:p>
            <a:r>
              <a:rPr lang="en-CA" dirty="0" smtClean="0">
                <a:latin typeface="Georgia" panose="02040502050405020303" pitchFamily="18" charset="0"/>
              </a:rPr>
              <a:t>Just return, don’t return any value</a:t>
            </a:r>
          </a:p>
          <a:p>
            <a:pPr marL="742950" lvl="1" indent="-285750">
              <a:buFont typeface="Georgia" panose="02040502050405020303" pitchFamily="18" charset="0"/>
              <a:buChar char="–"/>
            </a:pPr>
            <a:r>
              <a:rPr lang="en-CA" sz="1600" dirty="0" smtClean="0">
                <a:latin typeface="Georgia" panose="02040502050405020303" pitchFamily="18" charset="0"/>
              </a:rPr>
              <a:t>You can even leave this off</a:t>
            </a:r>
            <a:endParaRPr lang="en-CA" sz="1600" dirty="0">
              <a:latin typeface="Georgia" panose="02040502050405020303" pitchFamily="18" charset="0"/>
            </a:endParaRPr>
          </a:p>
        </p:txBody>
      </p:sp>
      <p:cxnSp>
        <p:nvCxnSpPr>
          <p:cNvPr id="6" name="Straight Arrow Connector 5"/>
          <p:cNvCxnSpPr/>
          <p:nvPr/>
        </p:nvCxnSpPr>
        <p:spPr>
          <a:xfrm flipV="1">
            <a:off x="971600" y="2492896"/>
            <a:ext cx="360040" cy="21602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699792" y="4105776"/>
            <a:ext cx="504056" cy="259328"/>
          </a:xfrm>
          <a:prstGeom prst="straightConnector1">
            <a:avLst/>
          </a:prstGeom>
          <a:ln w="190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71600" y="2852936"/>
            <a:ext cx="360040" cy="21602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7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keyword </a:t>
            </a:r>
            <a:r>
              <a:rPr lang="en-CA" dirty="0" smtClean="0">
                <a:latin typeface="Consolas" panose="020B0609020204030204" pitchFamily="49" charset="0"/>
                <a:cs typeface="Consolas" panose="020B0609020204030204" pitchFamily="49" charset="0"/>
              </a:rPr>
              <a:t>void</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normAutofit lnSpcReduction="10000"/>
          </a:bodyPr>
          <a:lstStyle/>
          <a:p>
            <a:r>
              <a:rPr lang="en-CA" dirty="0" smtClean="0"/>
              <a:t>The identifier </a:t>
            </a:r>
            <a:r>
              <a:rPr lang="en-CA" dirty="0" smtClean="0">
                <a:latin typeface="Consolas" panose="020B0609020204030204" pitchFamily="49" charset="0"/>
                <a:cs typeface="Consolas" panose="020B0609020204030204" pitchFamily="49" charset="0"/>
              </a:rPr>
              <a:t>void</a:t>
            </a:r>
            <a:r>
              <a:rPr lang="en-CA" dirty="0" smtClean="0"/>
              <a:t> is a keyword in C++</a:t>
            </a:r>
          </a:p>
          <a:p>
            <a:pPr lvl="1"/>
            <a:r>
              <a:rPr lang="en-CA" dirty="0" smtClean="0"/>
              <a:t>Problem:	every identifier that is used as a keyword restricts the</a:t>
            </a:r>
            <a:br>
              <a:rPr lang="en-CA" dirty="0" smtClean="0"/>
            </a:br>
            <a:r>
              <a:rPr lang="en-CA" dirty="0" smtClean="0"/>
              <a:t>              	identifiers that may be used by the programmers</a:t>
            </a:r>
          </a:p>
          <a:p>
            <a:pPr lvl="1"/>
            <a:r>
              <a:rPr lang="en-CA" dirty="0" smtClean="0"/>
              <a:t>Problem:	too many keywords frustrate programmers</a:t>
            </a:r>
          </a:p>
          <a:p>
            <a:pPr lvl="1"/>
            <a:r>
              <a:rPr lang="en-CA" dirty="0" smtClean="0"/>
              <a:t>Solution:	use the same keyword to mean different things in different</a:t>
            </a:r>
            <a:br>
              <a:rPr lang="en-CA" dirty="0" smtClean="0"/>
            </a:br>
            <a:r>
              <a:rPr lang="en-CA" dirty="0" smtClean="0"/>
              <a:t>              	contexts…</a:t>
            </a:r>
          </a:p>
          <a:p>
            <a:endParaRPr lang="en-CA" dirty="0" smtClean="0"/>
          </a:p>
          <a:p>
            <a:r>
              <a:rPr lang="en-CA" dirty="0" smtClean="0"/>
              <a:t>In English, homographic homonyms are a source of puns:</a:t>
            </a:r>
          </a:p>
          <a:p>
            <a:pPr lvl="1"/>
            <a:r>
              <a:rPr lang="en-CA" dirty="0" smtClean="0"/>
              <a:t>“He picked up his </a:t>
            </a:r>
            <a:r>
              <a:rPr lang="en-CA" b="1" dirty="0" smtClean="0"/>
              <a:t>saw</a:t>
            </a:r>
            <a:r>
              <a:rPr lang="en-CA" dirty="0" smtClean="0"/>
              <a:t>.”</a:t>
            </a:r>
          </a:p>
          <a:p>
            <a:pPr lvl="1"/>
            <a:r>
              <a:rPr lang="en-CA" dirty="0" smtClean="0"/>
              <a:t>“That was something she </a:t>
            </a:r>
            <a:r>
              <a:rPr lang="en-CA" b="1" dirty="0" smtClean="0"/>
              <a:t>saw</a:t>
            </a:r>
            <a:r>
              <a:rPr lang="en-CA" dirty="0" smtClean="0"/>
              <a:t>.”</a:t>
            </a:r>
          </a:p>
          <a:p>
            <a:pPr lvl="1"/>
            <a:r>
              <a:rPr lang="en-CA" dirty="0" smtClean="0"/>
              <a:t>“Did you hear about the miracle of the carpenter who was cured of </a:t>
            </a:r>
            <a:br>
              <a:rPr lang="en-CA" dirty="0" smtClean="0"/>
            </a:br>
            <a:r>
              <a:rPr lang="en-CA" dirty="0" smtClean="0"/>
              <a:t>  blindness? He picked up his hammer and </a:t>
            </a:r>
            <a:r>
              <a:rPr lang="en-CA" b="1" dirty="0" smtClean="0"/>
              <a:t>saw</a:t>
            </a:r>
            <a:r>
              <a:rPr lang="en-CA" dirty="0" smtClean="0"/>
              <a:t>.”</a:t>
            </a:r>
          </a:p>
          <a:p>
            <a:pPr lvl="1"/>
            <a:endParaRPr lang="en-CA" dirty="0"/>
          </a:p>
          <a:p>
            <a:r>
              <a:rPr lang="en-CA" dirty="0" smtClean="0"/>
              <a:t>We will see </a:t>
            </a:r>
            <a:r>
              <a:rPr lang="en-CA" dirty="0" smtClean="0">
                <a:latin typeface="Consolas" panose="020B0609020204030204" pitchFamily="49" charset="0"/>
                <a:cs typeface="Consolas" panose="020B0609020204030204" pitchFamily="49" charset="0"/>
              </a:rPr>
              <a:t>void</a:t>
            </a:r>
            <a:r>
              <a:rPr lang="en-CA" dirty="0" smtClean="0"/>
              <a:t> used in two different contexts—get used to it now</a:t>
            </a:r>
          </a:p>
        </p:txBody>
      </p:sp>
    </p:spTree>
    <p:extLst>
      <p:ext uri="{BB962C8B-B14F-4D97-AF65-F5344CB8AC3E}">
        <p14:creationId xmlns:p14="http://schemas.microsoft.com/office/powerpoint/2010/main" val="406956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not </a:t>
            </a:r>
            <a:r>
              <a:rPr lang="en-CA" dirty="0" smtClean="0">
                <a:latin typeface="Consolas" panose="020B0609020204030204" pitchFamily="49" charset="0"/>
                <a:cs typeface="Consolas" panose="020B0609020204030204" pitchFamily="49" charset="0"/>
              </a:rPr>
              <a:t>void main() </a:t>
            </a:r>
            <a:r>
              <a:rPr lang="en-CA" dirty="0" smtClean="0"/>
              <a: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The function declaration for </a:t>
            </a:r>
            <a:r>
              <a:rPr lang="en-CA" dirty="0" smtClean="0">
                <a:latin typeface="Consolas" panose="020B0609020204030204" pitchFamily="49" charset="0"/>
                <a:cs typeface="Consolas" panose="020B0609020204030204" pitchFamily="49" charset="0"/>
              </a:rPr>
              <a:t>main()</a:t>
            </a:r>
            <a:r>
              <a:rPr lang="en-CA" dirty="0" smtClean="0"/>
              <a:t> has it returning an </a:t>
            </a:r>
            <a:r>
              <a:rPr lang="en-CA" dirty="0" smtClean="0">
                <a:latin typeface="Consolas" panose="020B0609020204030204" pitchFamily="49" charset="0"/>
                <a:cs typeface="Consolas" panose="020B0609020204030204" pitchFamily="49" charset="0"/>
              </a:rPr>
              <a:t>int</a:t>
            </a:r>
          </a:p>
          <a:p>
            <a:pPr lvl="1"/>
            <a:r>
              <a:rPr lang="en-CA" dirty="0" smtClean="0"/>
              <a:t>Executing programs can cause other programs to execute</a:t>
            </a:r>
          </a:p>
          <a:p>
            <a:pPr lvl="2"/>
            <a:r>
              <a:rPr lang="en-CA" dirty="0" smtClean="0"/>
              <a:t>When a program exits, the value returned by </a:t>
            </a:r>
            <a:r>
              <a:rPr lang="en-CA" dirty="0" smtClean="0">
                <a:latin typeface="Consolas" panose="020B0609020204030204" pitchFamily="49" charset="0"/>
                <a:cs typeface="Consolas" panose="020B0609020204030204" pitchFamily="49" charset="0"/>
              </a:rPr>
              <a:t>main()</a:t>
            </a:r>
            <a:r>
              <a:rPr lang="en-CA" dirty="0" smtClean="0"/>
              <a:t> could be used by the program that launched it</a:t>
            </a:r>
          </a:p>
          <a:p>
            <a:pPr lvl="1"/>
            <a:r>
              <a:rPr lang="en-CA" dirty="0" smtClean="0"/>
              <a:t>The value </a:t>
            </a:r>
            <a:r>
              <a:rPr lang="en-CA" dirty="0" smtClean="0">
                <a:latin typeface="Consolas" panose="020B0609020204030204" pitchFamily="49" charset="0"/>
                <a:cs typeface="Consolas" panose="020B0609020204030204" pitchFamily="49" charset="0"/>
              </a:rPr>
              <a:t>0</a:t>
            </a:r>
            <a:r>
              <a:rPr lang="en-CA" dirty="0" smtClean="0"/>
              <a:t> is generally used to indicate “a successful execution”</a:t>
            </a:r>
          </a:p>
          <a:p>
            <a:pPr lvl="1"/>
            <a:r>
              <a:rPr lang="en-CA" dirty="0" smtClean="0"/>
              <a:t>If something went wrong, the program could return a non-zero integer that can be used to flag what the issue was</a:t>
            </a:r>
          </a:p>
          <a:p>
            <a:endParaRPr lang="en-CA" dirty="0" smtClean="0"/>
          </a:p>
          <a:p>
            <a:r>
              <a:rPr lang="en-CA" dirty="0" smtClean="0"/>
              <a:t>For this course, </a:t>
            </a:r>
            <a:r>
              <a:rPr lang="en-CA" dirty="0" smtClean="0">
                <a:latin typeface="Consolas" panose="020B0609020204030204" pitchFamily="49" charset="0"/>
                <a:cs typeface="Consolas" panose="020B0609020204030204" pitchFamily="49" charset="0"/>
              </a:rPr>
              <a:t>main()</a:t>
            </a:r>
            <a:r>
              <a:rPr lang="en-CA" dirty="0" smtClean="0"/>
              <a:t> will always return </a:t>
            </a:r>
            <a:r>
              <a:rPr lang="en-CA" dirty="0" smtClean="0">
                <a:latin typeface="Consolas" panose="020B0609020204030204" pitchFamily="49" charset="0"/>
                <a:cs typeface="Consolas" panose="020B0609020204030204" pitchFamily="49" charset="0"/>
              </a:rPr>
              <a:t>0</a:t>
            </a:r>
          </a:p>
        </p:txBody>
      </p:sp>
    </p:spTree>
    <p:extLst>
      <p:ext uri="{BB962C8B-B14F-4D97-AF65-F5344CB8AC3E}">
        <p14:creationId xmlns:p14="http://schemas.microsoft.com/office/powerpoint/2010/main" val="229115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expression</a:t>
            </a:r>
            <a:endParaRPr lang="en-CA" dirty="0"/>
          </a:p>
        </p:txBody>
      </p:sp>
      <p:sp>
        <p:nvSpPr>
          <p:cNvPr id="3" name="Content Placeholder 2"/>
          <p:cNvSpPr>
            <a:spLocks noGrp="1"/>
          </p:cNvSpPr>
          <p:nvPr>
            <p:ph idx="1"/>
          </p:nvPr>
        </p:nvSpPr>
        <p:spPr/>
        <p:txBody>
          <a:bodyPr>
            <a:normAutofit lnSpcReduction="10000"/>
          </a:bodyPr>
          <a:lstStyle/>
          <a:p>
            <a:r>
              <a:rPr lang="en-CA" dirty="0" smtClean="0"/>
              <a:t>We have already described how an arithmetic expression can be any sum, difference, product or ratio of either integers or floating-point numbers</a:t>
            </a:r>
          </a:p>
          <a:p>
            <a:pPr lvl="1"/>
            <a:r>
              <a:rPr lang="en-US" dirty="0" smtClean="0"/>
              <a:t>We can now also allow the operands to be functions that return either integers or floating-point numbers</a:t>
            </a:r>
          </a:p>
          <a:p>
            <a:pPr lvl="1"/>
            <a:endParaRPr lang="en-US" dirty="0"/>
          </a:p>
          <a:p>
            <a:pPr marL="285750"/>
            <a:r>
              <a:rPr lang="en-CA" dirty="0"/>
              <a:t>For example, this function returns a valid arithmetic expression:</a:t>
            </a:r>
          </a:p>
          <a:p>
            <a:pPr marL="800100" lvl="2" indent="0">
              <a:buNone/>
            </a:pPr>
            <a:r>
              <a:rPr lang="en-CA" dirty="0">
                <a:latin typeface="Consolas" panose="020B0609020204030204" pitchFamily="49" charset="0"/>
                <a:cs typeface="Consolas" panose="020B0609020204030204" pitchFamily="49" charset="0"/>
              </a:rPr>
              <a:t>double f( double x, double y ) {</a:t>
            </a:r>
          </a:p>
          <a:p>
            <a:pPr marL="800100" lvl="2" indent="0">
              <a:buNone/>
            </a:pPr>
            <a:r>
              <a:rPr lang="en-CA" dirty="0">
                <a:latin typeface="Consolas" panose="020B0609020204030204" pitchFamily="49" charset="0"/>
                <a:cs typeface="Consolas" panose="020B0609020204030204" pitchFamily="49" charset="0"/>
              </a:rPr>
              <a:t>    return -(3.0 + y)*(1.0 + 2.0*(</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::sin( x ) - y));</a:t>
            </a:r>
          </a:p>
          <a:p>
            <a:pPr marL="800100" lvl="2" indent="0">
              <a:buNone/>
            </a:pPr>
            <a:r>
              <a:rPr lang="en-CA" dirty="0">
                <a:latin typeface="Consolas" panose="020B0609020204030204" pitchFamily="49" charset="0"/>
                <a:cs typeface="Consolas" panose="020B0609020204030204" pitchFamily="49" charset="0"/>
              </a:rPr>
              <a:t>}</a:t>
            </a:r>
          </a:p>
          <a:p>
            <a:pPr marL="457200" lvl="1" indent="0">
              <a:buNone/>
            </a:pPr>
            <a:endParaRPr lang="en-CA" dirty="0"/>
          </a:p>
        </p:txBody>
      </p:sp>
    </p:spTree>
    <p:extLst>
      <p:ext uri="{BB962C8B-B14F-4D97-AF65-F5344CB8AC3E}">
        <p14:creationId xmlns:p14="http://schemas.microsoft.com/office/powerpoint/2010/main" val="1226914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functions in C++ are called like functions in math</a:t>
            </a:r>
            <a:endParaRPr lang="en-CA" dirty="0"/>
          </a:p>
          <a:p>
            <a:pPr lvl="1"/>
            <a:r>
              <a:rPr lang="en-CA" dirty="0" smtClean="0"/>
              <a:t>Understand the purpose of the function declaration:</a:t>
            </a:r>
          </a:p>
          <a:p>
            <a:pPr lvl="2"/>
            <a:r>
              <a:rPr lang="en-CA" dirty="0" smtClean="0"/>
              <a:t>The type of any parameters and the type of the return value</a:t>
            </a:r>
          </a:p>
          <a:p>
            <a:pPr lvl="1"/>
            <a:r>
              <a:rPr lang="en-CA" dirty="0" smtClean="0"/>
              <a:t>Know the difference between parameters and arguments</a:t>
            </a:r>
          </a:p>
          <a:p>
            <a:pPr lvl="1"/>
            <a:r>
              <a:rPr lang="en-CA" dirty="0" smtClean="0"/>
              <a:t>Know how to implement a simple function</a:t>
            </a:r>
            <a:endParaRPr lang="en-CA" dirty="0"/>
          </a:p>
          <a:p>
            <a:pPr lvl="1"/>
            <a:r>
              <a:rPr lang="en-CA" dirty="0" smtClean="0"/>
              <a:t>Can describe the difference between the return value and side effects</a:t>
            </a:r>
          </a:p>
          <a:p>
            <a:pPr lvl="1"/>
            <a:r>
              <a:rPr lang="en-CA" dirty="0" smtClean="0"/>
              <a:t>Know how to indicate a function has no return value: </a:t>
            </a:r>
            <a:r>
              <a:rPr lang="en-CA" dirty="0" smtClean="0">
                <a:latin typeface="Consolas" panose="020B0609020204030204" pitchFamily="49" charset="0"/>
                <a:cs typeface="Consolas" panose="020B0609020204030204" pitchFamily="49" charset="0"/>
              </a:rPr>
              <a:t>void</a:t>
            </a:r>
          </a:p>
          <a:p>
            <a:pPr lvl="1"/>
            <a:r>
              <a:rPr lang="en-CA" dirty="0" smtClean="0"/>
              <a:t>Understand the </a:t>
            </a:r>
            <a:r>
              <a:rPr lang="en-CA" dirty="0" smtClean="0">
                <a:latin typeface="Consolas" panose="020B0609020204030204" pitchFamily="49" charset="0"/>
                <a:cs typeface="Consolas" panose="020B0609020204030204" pitchFamily="49" charset="0"/>
              </a:rPr>
              <a:t>int main()</a:t>
            </a:r>
            <a:r>
              <a:rPr lang="en-CA" dirty="0" smtClean="0"/>
              <a:t> function</a:t>
            </a:r>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functions</a:t>
            </a:r>
            <a:endParaRPr lang="en-CA" dirty="0"/>
          </a:p>
        </p:txBody>
      </p:sp>
      <p:sp>
        <p:nvSpPr>
          <p:cNvPr id="3" name="Content Placeholder 2"/>
          <p:cNvSpPr>
            <a:spLocks noGrp="1"/>
          </p:cNvSpPr>
          <p:nvPr>
            <p:ph idx="1"/>
          </p:nvPr>
        </p:nvSpPr>
        <p:spPr/>
        <p:txBody>
          <a:bodyPr/>
          <a:lstStyle/>
          <a:p>
            <a:r>
              <a:rPr lang="en-CA" dirty="0" smtClean="0"/>
              <a:t>In secondary school mathematics courses, you were introduced to numerous functions:</a:t>
            </a:r>
          </a:p>
          <a:p>
            <a:pPr lvl="1"/>
            <a:r>
              <a:rPr lang="en-CA" dirty="0" smtClean="0">
                <a:cs typeface="Consolas" panose="020B0609020204030204" pitchFamily="49" charset="0"/>
              </a:rPr>
              <a:t>The trigonometric functions</a:t>
            </a:r>
          </a:p>
          <a:p>
            <a:pPr lvl="2"/>
            <a:r>
              <a:rPr lang="en-CA" dirty="0" smtClean="0">
                <a:cs typeface="Consolas" panose="020B0609020204030204" pitchFamily="49" charset="0"/>
              </a:rPr>
              <a:t>Possibly including hyperbolic functions and the inverses of these</a:t>
            </a:r>
          </a:p>
          <a:p>
            <a:pPr lvl="1"/>
            <a:r>
              <a:rPr lang="en-CA" dirty="0" smtClean="0">
                <a:cs typeface="Consolas" panose="020B0609020204030204" pitchFamily="49" charset="0"/>
              </a:rPr>
              <a:t>The exponential and logarithmic functions</a:t>
            </a:r>
          </a:p>
          <a:p>
            <a:pPr lvl="1"/>
            <a:r>
              <a:rPr lang="en-CA" dirty="0" smtClean="0">
                <a:cs typeface="Consolas" panose="020B0609020204030204" pitchFamily="49" charset="0"/>
              </a:rPr>
              <a:t>The absolute value</a:t>
            </a:r>
          </a:p>
          <a:p>
            <a:pPr lvl="1"/>
            <a:r>
              <a:rPr lang="en-CA" dirty="0" smtClean="0">
                <a:cs typeface="Consolas" panose="020B0609020204030204" pitchFamily="49" charset="0"/>
              </a:rPr>
              <a:t>The square root</a:t>
            </a:r>
          </a:p>
          <a:p>
            <a:pPr lvl="1"/>
            <a:r>
              <a:rPr lang="en-CA" dirty="0" smtClean="0">
                <a:cs typeface="Consolas" panose="020B0609020204030204" pitchFamily="49" charset="0"/>
              </a:rPr>
              <a:t>The ceiling and floor functions</a:t>
            </a:r>
          </a:p>
          <a:p>
            <a:pPr lvl="1"/>
            <a:r>
              <a:rPr lang="en-CA" dirty="0" smtClean="0">
                <a:cs typeface="Consolas" panose="020B0609020204030204" pitchFamily="49" charset="0"/>
              </a:rPr>
              <a:t>The greatest common divisor and least common multiple functions</a:t>
            </a:r>
          </a:p>
          <a:p>
            <a:pPr lvl="1"/>
            <a:r>
              <a:rPr lang="en-CA" dirty="0" smtClean="0">
                <a:cs typeface="Consolas" panose="020B0609020204030204" pitchFamily="49" charset="0"/>
              </a:rPr>
              <a:t>The maximum or minimum of two arguments</a:t>
            </a:r>
            <a:endParaRPr lang="en-CA" dirty="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40858686"/>
              </p:ext>
            </p:extLst>
          </p:nvPr>
        </p:nvGraphicFramePr>
        <p:xfrm>
          <a:off x="4355976" y="2271957"/>
          <a:ext cx="2029392" cy="420728"/>
        </p:xfrm>
        <a:graphic>
          <a:graphicData uri="http://schemas.openxmlformats.org/presentationml/2006/ole">
            <mc:AlternateContent xmlns:mc="http://schemas.openxmlformats.org/markup-compatibility/2006">
              <mc:Choice xmlns:v="urn:schemas-microsoft-com:vml" Requires="v">
                <p:oleObj spid="_x0000_s16484" name="Equation" r:id="rId3" imgW="1041120" imgH="215640" progId="Equation.DSMT4">
                  <p:embed/>
                </p:oleObj>
              </mc:Choice>
              <mc:Fallback>
                <p:oleObj name="Equation" r:id="rId3" imgW="1041120" imgH="215640" progId="Equation.DSMT4">
                  <p:embed/>
                  <p:pic>
                    <p:nvPicPr>
                      <p:cNvPr id="0" name=""/>
                      <p:cNvPicPr/>
                      <p:nvPr/>
                    </p:nvPicPr>
                    <p:blipFill>
                      <a:blip r:embed="rId4"/>
                      <a:stretch>
                        <a:fillRect/>
                      </a:stretch>
                    </p:blipFill>
                    <p:spPr>
                      <a:xfrm>
                        <a:off x="4355976" y="2271957"/>
                        <a:ext cx="2029392" cy="42072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8492734"/>
              </p:ext>
            </p:extLst>
          </p:nvPr>
        </p:nvGraphicFramePr>
        <p:xfrm>
          <a:off x="5888040" y="2952750"/>
          <a:ext cx="1905000" cy="420688"/>
        </p:xfrm>
        <a:graphic>
          <a:graphicData uri="http://schemas.openxmlformats.org/presentationml/2006/ole">
            <mc:AlternateContent xmlns:mc="http://schemas.openxmlformats.org/markup-compatibility/2006">
              <mc:Choice xmlns:v="urn:schemas-microsoft-com:vml" Requires="v">
                <p:oleObj spid="_x0000_s16485" name="Equation" r:id="rId5" imgW="977760" imgH="215640" progId="Equation.DSMT4">
                  <p:embed/>
                </p:oleObj>
              </mc:Choice>
              <mc:Fallback>
                <p:oleObj name="Equation" r:id="rId5" imgW="977760" imgH="215640" progId="Equation.DSMT4">
                  <p:embed/>
                  <p:pic>
                    <p:nvPicPr>
                      <p:cNvPr id="0" name=""/>
                      <p:cNvPicPr/>
                      <p:nvPr/>
                    </p:nvPicPr>
                    <p:blipFill>
                      <a:blip r:embed="rId6"/>
                      <a:stretch>
                        <a:fillRect/>
                      </a:stretch>
                    </p:blipFill>
                    <p:spPr>
                      <a:xfrm>
                        <a:off x="5888040" y="2952750"/>
                        <a:ext cx="1905000" cy="4206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53694529"/>
              </p:ext>
            </p:extLst>
          </p:nvPr>
        </p:nvGraphicFramePr>
        <p:xfrm>
          <a:off x="3347864" y="3295650"/>
          <a:ext cx="322262" cy="420688"/>
        </p:xfrm>
        <a:graphic>
          <a:graphicData uri="http://schemas.openxmlformats.org/presentationml/2006/ole">
            <mc:AlternateContent xmlns:mc="http://schemas.openxmlformats.org/markup-compatibility/2006">
              <mc:Choice xmlns:v="urn:schemas-microsoft-com:vml" Requires="v">
                <p:oleObj spid="_x0000_s16486" name="Equation" r:id="rId7" imgW="164880" imgH="215640" progId="Equation.DSMT4">
                  <p:embed/>
                </p:oleObj>
              </mc:Choice>
              <mc:Fallback>
                <p:oleObj name="Equation" r:id="rId7" imgW="164880" imgH="215640" progId="Equation.DSMT4">
                  <p:embed/>
                  <p:pic>
                    <p:nvPicPr>
                      <p:cNvPr id="0" name=""/>
                      <p:cNvPicPr/>
                      <p:nvPr/>
                    </p:nvPicPr>
                    <p:blipFill>
                      <a:blip r:embed="rId8"/>
                      <a:stretch>
                        <a:fillRect/>
                      </a:stretch>
                    </p:blipFill>
                    <p:spPr>
                      <a:xfrm>
                        <a:off x="3347864" y="3295650"/>
                        <a:ext cx="322262" cy="4206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4848164"/>
              </p:ext>
            </p:extLst>
          </p:nvPr>
        </p:nvGraphicFramePr>
        <p:xfrm>
          <a:off x="2997201" y="3611564"/>
          <a:ext cx="422275" cy="371475"/>
        </p:xfrm>
        <a:graphic>
          <a:graphicData uri="http://schemas.openxmlformats.org/presentationml/2006/ole">
            <mc:AlternateContent xmlns:mc="http://schemas.openxmlformats.org/markup-compatibility/2006">
              <mc:Choice xmlns:v="urn:schemas-microsoft-com:vml" Requires="v">
                <p:oleObj spid="_x0000_s16487" name="Equation" r:id="rId9" imgW="215640" imgH="190440" progId="Equation.DSMT4">
                  <p:embed/>
                </p:oleObj>
              </mc:Choice>
              <mc:Fallback>
                <p:oleObj name="Equation" r:id="rId9" imgW="215640" imgH="190440" progId="Equation.DSMT4">
                  <p:embed/>
                  <p:pic>
                    <p:nvPicPr>
                      <p:cNvPr id="0" name=""/>
                      <p:cNvPicPr/>
                      <p:nvPr/>
                    </p:nvPicPr>
                    <p:blipFill>
                      <a:blip r:embed="rId10"/>
                      <a:stretch>
                        <a:fillRect/>
                      </a:stretch>
                    </p:blipFill>
                    <p:spPr>
                      <a:xfrm>
                        <a:off x="2997201" y="3611564"/>
                        <a:ext cx="422275" cy="3714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0236175"/>
              </p:ext>
            </p:extLst>
          </p:nvPr>
        </p:nvGraphicFramePr>
        <p:xfrm>
          <a:off x="4637137" y="3999492"/>
          <a:ext cx="942975" cy="420687"/>
        </p:xfrm>
        <a:graphic>
          <a:graphicData uri="http://schemas.openxmlformats.org/presentationml/2006/ole">
            <mc:AlternateContent xmlns:mc="http://schemas.openxmlformats.org/markup-compatibility/2006">
              <mc:Choice xmlns:v="urn:schemas-microsoft-com:vml" Requires="v">
                <p:oleObj spid="_x0000_s16488" name="Equation" r:id="rId11" imgW="482400" imgH="215640" progId="Equation.DSMT4">
                  <p:embed/>
                </p:oleObj>
              </mc:Choice>
              <mc:Fallback>
                <p:oleObj name="Equation" r:id="rId11" imgW="482400" imgH="215640" progId="Equation.DSMT4">
                  <p:embed/>
                  <p:pic>
                    <p:nvPicPr>
                      <p:cNvPr id="0" name=""/>
                      <p:cNvPicPr/>
                      <p:nvPr/>
                    </p:nvPicPr>
                    <p:blipFill>
                      <a:blip r:embed="rId12"/>
                      <a:stretch>
                        <a:fillRect/>
                      </a:stretch>
                    </p:blipFill>
                    <p:spPr>
                      <a:xfrm>
                        <a:off x="4637137" y="3999492"/>
                        <a:ext cx="942975" cy="4206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6604038"/>
              </p:ext>
            </p:extLst>
          </p:nvPr>
        </p:nvGraphicFramePr>
        <p:xfrm>
          <a:off x="6646126" y="4630630"/>
          <a:ext cx="2208212" cy="420688"/>
        </p:xfrm>
        <a:graphic>
          <a:graphicData uri="http://schemas.openxmlformats.org/presentationml/2006/ole">
            <mc:AlternateContent xmlns:mc="http://schemas.openxmlformats.org/markup-compatibility/2006">
              <mc:Choice xmlns:v="urn:schemas-microsoft-com:vml" Requires="v">
                <p:oleObj spid="_x0000_s16489" name="Equation" r:id="rId13" imgW="1130040" imgH="215640" progId="Equation.DSMT4">
                  <p:embed/>
                </p:oleObj>
              </mc:Choice>
              <mc:Fallback>
                <p:oleObj name="Equation" r:id="rId13" imgW="1130040" imgH="215640" progId="Equation.DSMT4">
                  <p:embed/>
                  <p:pic>
                    <p:nvPicPr>
                      <p:cNvPr id="0" name=""/>
                      <p:cNvPicPr/>
                      <p:nvPr/>
                    </p:nvPicPr>
                    <p:blipFill>
                      <a:blip r:embed="rId14"/>
                      <a:stretch>
                        <a:fillRect/>
                      </a:stretch>
                    </p:blipFill>
                    <p:spPr>
                      <a:xfrm>
                        <a:off x="6646126" y="4630630"/>
                        <a:ext cx="2208212" cy="4206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83002402"/>
              </p:ext>
            </p:extLst>
          </p:nvPr>
        </p:nvGraphicFramePr>
        <p:xfrm>
          <a:off x="2651125" y="5013325"/>
          <a:ext cx="2308225" cy="420688"/>
        </p:xfrm>
        <a:graphic>
          <a:graphicData uri="http://schemas.openxmlformats.org/presentationml/2006/ole">
            <mc:AlternateContent xmlns:mc="http://schemas.openxmlformats.org/markup-compatibility/2006">
              <mc:Choice xmlns:v="urn:schemas-microsoft-com:vml" Requires="v">
                <p:oleObj spid="_x0000_s16490" name="Equation" r:id="rId15" imgW="1180800" imgH="215640" progId="Equation.DSMT4">
                  <p:embed/>
                </p:oleObj>
              </mc:Choice>
              <mc:Fallback>
                <p:oleObj name="Equation" r:id="rId15" imgW="1180800" imgH="215640" progId="Equation.DSMT4">
                  <p:embed/>
                  <p:pic>
                    <p:nvPicPr>
                      <p:cNvPr id="0" name=""/>
                      <p:cNvPicPr/>
                      <p:nvPr/>
                    </p:nvPicPr>
                    <p:blipFill>
                      <a:blip r:embed="rId16"/>
                      <a:stretch>
                        <a:fillRect/>
                      </a:stretch>
                    </p:blipFill>
                    <p:spPr>
                      <a:xfrm>
                        <a:off x="2651125" y="5013325"/>
                        <a:ext cx="2308225" cy="420688"/>
                      </a:xfrm>
                      <a:prstGeom prst="rect">
                        <a:avLst/>
                      </a:prstGeom>
                    </p:spPr>
                  </p:pic>
                </p:oleObj>
              </mc:Fallback>
            </mc:AlternateContent>
          </a:graphicData>
        </a:graphic>
      </p:graphicFrame>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cplusplus.com</a:t>
            </a:r>
          </a:p>
          <a:p>
            <a:pPr marL="0" indent="0">
              <a:buNone/>
            </a:pPr>
            <a:r>
              <a:rPr lang="en-CA" sz="1800" dirty="0"/>
              <a:t>	</a:t>
            </a:r>
            <a:r>
              <a:rPr lang="en-CA" sz="1800" dirty="0" smtClean="0">
                <a:hlinkClick r:id="rId2"/>
              </a:rPr>
              <a:t>http</a:t>
            </a:r>
            <a:r>
              <a:rPr lang="en-CA" sz="1800" dirty="0">
                <a:hlinkClick r:id="rId2"/>
              </a:rPr>
              <a:t>://www.cplusplus.com/reference/cmath</a:t>
            </a:r>
            <a:r>
              <a:rPr lang="en-CA" sz="1800" dirty="0" smtClean="0">
                <a:hlinkClick r:id="rId2"/>
              </a:rPr>
              <a:t>/</a:t>
            </a:r>
            <a:r>
              <a:rPr lang="en-CA" sz="1800" dirty="0" smtClean="0"/>
              <a:t> </a:t>
            </a:r>
          </a:p>
          <a:p>
            <a:pPr marL="0" indent="0">
              <a:buNone/>
            </a:pPr>
            <a:r>
              <a:rPr lang="en-US" sz="1800" dirty="0" smtClean="0"/>
              <a:t>[2]	Wikipedia: block comments</a:t>
            </a:r>
          </a:p>
          <a:p>
            <a:pPr marL="0" indent="0">
              <a:buNone/>
            </a:pPr>
            <a:r>
              <a:rPr lang="en-US" sz="1400" dirty="0"/>
              <a:t>	</a:t>
            </a:r>
            <a:r>
              <a:rPr lang="en-CA" sz="1400" dirty="0">
                <a:hlinkClick r:id="rId3"/>
              </a:rPr>
              <a:t>https://en.wikipedia.org/wiki/Comment_(computer_programming</a:t>
            </a:r>
            <a:r>
              <a:rPr lang="en-CA" sz="1400" dirty="0" smtClean="0">
                <a:hlinkClick r:id="rId3"/>
              </a:rPr>
              <a:t>)#Block_comment</a:t>
            </a:r>
            <a:endParaRPr lang="en-CA" sz="1400" dirty="0" smtClean="0"/>
          </a:p>
          <a:p>
            <a:pPr marL="0" indent="0">
              <a:buNone/>
            </a:pPr>
            <a:r>
              <a:rPr lang="en-US" sz="1800" dirty="0" smtClean="0"/>
              <a:t>[3]	Wikipedia: line comments</a:t>
            </a:r>
          </a:p>
          <a:p>
            <a:pPr marL="0" indent="0">
              <a:buNone/>
            </a:pPr>
            <a:r>
              <a:rPr lang="en-US" sz="1800" dirty="0"/>
              <a:t>	</a:t>
            </a:r>
            <a:r>
              <a:rPr lang="en-CA" sz="1400" dirty="0">
                <a:hlinkClick r:id="rId4"/>
              </a:rPr>
              <a:t>https://en.wikipedia.org/wiki/Comment_(computer_programming)#Line_comments</a:t>
            </a:r>
            <a:endParaRPr lang="en-CA" sz="14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Additional note</a:t>
            </a:r>
            <a:endParaRPr lang="en-CA" dirty="0"/>
          </a:p>
        </p:txBody>
      </p:sp>
      <p:sp>
        <p:nvSpPr>
          <p:cNvPr id="3" name="Content Placeholder 2"/>
          <p:cNvSpPr>
            <a:spLocks noGrp="1"/>
          </p:cNvSpPr>
          <p:nvPr>
            <p:ph idx="1"/>
          </p:nvPr>
        </p:nvSpPr>
        <p:spPr/>
        <p:txBody>
          <a:bodyPr/>
          <a:lstStyle/>
          <a:p>
            <a:r>
              <a:rPr lang="en-CA" dirty="0" smtClean="0"/>
              <a:t>If your goal is different, you can get different functions:</a:t>
            </a:r>
          </a:p>
          <a:p>
            <a:endParaRPr lang="en-CA" dirty="0"/>
          </a:p>
          <a:p>
            <a:endParaRPr lang="en-CA" dirty="0" smtClean="0"/>
          </a:p>
          <a:p>
            <a:r>
              <a:rPr lang="en-CA" dirty="0" smtClean="0"/>
              <a:t>This minimizes the </a:t>
            </a:r>
            <a:r>
              <a:rPr lang="en-CA" i="1" dirty="0" smtClean="0"/>
              <a:t>relative error</a:t>
            </a:r>
            <a:r>
              <a:rPr lang="en-CA" dirty="0" smtClean="0"/>
              <a:t> on the interval </a:t>
            </a:r>
            <a:r>
              <a:rPr lang="en-CA" dirty="0" smtClean="0">
                <a:latin typeface="Times New Roman" panose="02020603050405020304" pitchFamily="18" charset="0"/>
                <a:cs typeface="Times New Roman" panose="02020603050405020304" pitchFamily="18" charset="0"/>
              </a:rPr>
              <a:t>[0, </a:t>
            </a:r>
            <a:r>
              <a:rPr lang="en-CA" i="1" dirty="0" smtClean="0">
                <a:latin typeface="Symbol" panose="05050102010706020507" pitchFamily="18" charset="2"/>
                <a:cs typeface="Times New Roman" panose="02020603050405020304" pitchFamily="18" charset="0"/>
              </a:rPr>
              <a:t>p</a:t>
            </a:r>
            <a:r>
              <a:rPr lang="en-CA" dirty="0" smtClean="0">
                <a:latin typeface="Times New Roman" panose="02020603050405020304" pitchFamily="18" charset="0"/>
                <a:cs typeface="Times New Roman" panose="02020603050405020304" pitchFamily="18" charset="0"/>
              </a:rPr>
              <a:t>/2]</a:t>
            </a:r>
            <a:r>
              <a:rPr lang="en-CA" dirty="0" smtClean="0"/>
              <a:t> to less than </a:t>
            </a:r>
            <a:r>
              <a:rPr lang="en-CA" dirty="0" smtClean="0">
                <a:latin typeface="Times New Roman" panose="02020603050405020304" pitchFamily="18" charset="0"/>
                <a:cs typeface="Times New Roman" panose="02020603050405020304" pitchFamily="18" charset="0"/>
              </a:rPr>
              <a:t>0.35%</a:t>
            </a:r>
          </a:p>
          <a:p>
            <a:pPr lvl="1"/>
            <a:r>
              <a:rPr lang="en-CA" dirty="0" smtClean="0">
                <a:latin typeface="Times New Roman" panose="02020603050405020304" pitchFamily="18" charset="0"/>
                <a:cs typeface="Times New Roman" panose="02020603050405020304" pitchFamily="18" charset="0"/>
              </a:rPr>
              <a:t>It will never be more than 0.35% different than the actual value</a:t>
            </a:r>
            <a:endParaRPr lang="en-CA"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1076325" y="2049463"/>
          <a:ext cx="7559675" cy="461962"/>
        </p:xfrm>
        <a:graphic>
          <a:graphicData uri="http://schemas.openxmlformats.org/presentationml/2006/ole">
            <mc:AlternateContent xmlns:mc="http://schemas.openxmlformats.org/markup-compatibility/2006">
              <mc:Choice xmlns:v="urn:schemas-microsoft-com:vml" Requires="v">
                <p:oleObj spid="_x0000_s18446" name="Equation" r:id="rId3" imgW="4572000" imgH="279360" progId="Equation.DSMT4">
                  <p:embed/>
                </p:oleObj>
              </mc:Choice>
              <mc:Fallback>
                <p:oleObj name="Equation" r:id="rId3" imgW="4572000" imgH="279360" progId="Equation.DSMT4">
                  <p:embed/>
                  <p:pic>
                    <p:nvPicPr>
                      <p:cNvPr id="6" name="Object 5"/>
                      <p:cNvPicPr>
                        <a:picLocks noChangeAspect="1" noChangeArrowheads="1"/>
                      </p:cNvPicPr>
                      <p:nvPr/>
                    </p:nvPicPr>
                    <p:blipFill>
                      <a:blip r:embed="rId4"/>
                      <a:srcRect/>
                      <a:stretch>
                        <a:fillRect/>
                      </a:stretch>
                    </p:blipFill>
                    <p:spPr bwMode="auto">
                      <a:xfrm>
                        <a:off x="1076325" y="2049463"/>
                        <a:ext cx="755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963" y="3933403"/>
            <a:ext cx="58483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nvPr>
        </p:nvGraphicFramePr>
        <p:xfrm>
          <a:off x="6948264" y="4025057"/>
          <a:ext cx="1341437" cy="700087"/>
        </p:xfrm>
        <a:graphic>
          <a:graphicData uri="http://schemas.openxmlformats.org/presentationml/2006/ole">
            <mc:AlternateContent xmlns:mc="http://schemas.openxmlformats.org/markup-compatibility/2006">
              <mc:Choice xmlns:v="urn:schemas-microsoft-com:vml" Requires="v">
                <p:oleObj spid="_x0000_s18447" name="Equation" r:id="rId6" imgW="774360" imgH="406080" progId="Equation.DSMT4">
                  <p:embed/>
                </p:oleObj>
              </mc:Choice>
              <mc:Fallback>
                <p:oleObj name="Equation" r:id="rId6" imgW="774360" imgH="406080" progId="Equation.DSMT4">
                  <p:embed/>
                  <p:pic>
                    <p:nvPicPr>
                      <p:cNvPr id="7" name="Object 6"/>
                      <p:cNvPicPr>
                        <a:picLocks noChangeAspect="1" noChangeArrowheads="1"/>
                      </p:cNvPicPr>
                      <p:nvPr/>
                    </p:nvPicPr>
                    <p:blipFill>
                      <a:blip r:embed="rId7"/>
                      <a:srcRect/>
                      <a:stretch>
                        <a:fillRect/>
                      </a:stretch>
                    </p:blipFill>
                    <p:spPr bwMode="auto">
                      <a:xfrm>
                        <a:off x="6948264" y="4025057"/>
                        <a:ext cx="13414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4519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 note</a:t>
            </a:r>
          </a:p>
        </p:txBody>
      </p:sp>
      <p:sp>
        <p:nvSpPr>
          <p:cNvPr id="3" name="Content Placeholder 2"/>
          <p:cNvSpPr>
            <a:spLocks noGrp="1"/>
          </p:cNvSpPr>
          <p:nvPr>
            <p:ph idx="1"/>
          </p:nvPr>
        </p:nvSpPr>
        <p:spPr/>
        <p:txBody>
          <a:bodyPr/>
          <a:lstStyle/>
          <a:p>
            <a:r>
              <a:rPr lang="en-CA" dirty="0" smtClean="0"/>
              <a:t>The implementation should reduce the number of necessary operations</a:t>
            </a:r>
          </a:p>
          <a:p>
            <a:pPr marL="800100" lvl="2" indent="0">
              <a:buNone/>
            </a:pPr>
            <a:r>
              <a:rPr lang="en-CA" sz="1700" dirty="0" smtClean="0">
                <a:latin typeface="Consolas" panose="020B0609020204030204" pitchFamily="49" charset="0"/>
                <a:cs typeface="Consolas" panose="020B0609020204030204" pitchFamily="49" charset="0"/>
              </a:rPr>
              <a:t>double </a:t>
            </a:r>
            <a:r>
              <a:rPr lang="en-CA" sz="1700" dirty="0" err="1" smtClean="0">
                <a:latin typeface="Consolas" panose="020B0609020204030204" pitchFamily="49" charset="0"/>
                <a:cs typeface="Consolas" panose="020B0609020204030204" pitchFamily="49" charset="0"/>
              </a:rPr>
              <a:t>sin_min_rel_err</a:t>
            </a:r>
            <a:r>
              <a:rPr lang="en-CA" sz="1700" dirty="0" smtClean="0">
                <a:latin typeface="Consolas" panose="020B0609020204030204" pitchFamily="49" charset="0"/>
                <a:cs typeface="Consolas" panose="020B0609020204030204" pitchFamily="49" charset="0"/>
              </a:rPr>
              <a:t>( double x );</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double </a:t>
            </a:r>
            <a:r>
              <a:rPr lang="en-CA" sz="1700" dirty="0" err="1" smtClean="0">
                <a:latin typeface="Consolas" panose="020B0609020204030204" pitchFamily="49" charset="0"/>
                <a:cs typeface="Consolas" panose="020B0609020204030204" pitchFamily="49" charset="0"/>
              </a:rPr>
              <a:t>sin_min_rel</a:t>
            </a:r>
            <a:r>
              <a:rPr lang="en-CA" sz="1700" dirty="0" err="1">
                <a:latin typeface="Consolas" panose="020B0609020204030204" pitchFamily="49" charset="0"/>
                <a:cs typeface="Consolas" panose="020B0609020204030204" pitchFamily="49" charset="0"/>
              </a:rPr>
              <a:t>_err</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double x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return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-0.12982726700166469*x - 0.031041616418863258</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x + 1.0034924244212799)*x;</a:t>
            </a:r>
          </a:p>
          <a:p>
            <a:pPr marL="800100" lvl="2" indent="0">
              <a:buNone/>
            </a:pPr>
            <a:r>
              <a:rPr lang="en-CA" sz="1700" dirty="0">
                <a:latin typeface="Consolas" panose="020B0609020204030204" pitchFamily="49" charset="0"/>
                <a:cs typeface="Consolas" panose="020B0609020204030204" pitchFamily="49" charset="0"/>
              </a:rPr>
              <a:t>}</a:t>
            </a:r>
          </a:p>
          <a:p>
            <a:pPr marL="0" indent="0">
              <a:buNone/>
            </a:pPr>
            <a:endParaRPr lang="en-CA" dirty="0" smtClean="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25240137"/>
              </p:ext>
            </p:extLst>
          </p:nvPr>
        </p:nvGraphicFramePr>
        <p:xfrm>
          <a:off x="243467" y="4707210"/>
          <a:ext cx="8865037" cy="377974"/>
        </p:xfrm>
        <a:graphic>
          <a:graphicData uri="http://schemas.openxmlformats.org/presentationml/2006/ole">
            <mc:AlternateContent xmlns:mc="http://schemas.openxmlformats.org/markup-compatibility/2006">
              <mc:Choice xmlns:v="urn:schemas-microsoft-com:vml" Requires="v">
                <p:oleObj spid="_x0000_s19464" name="Equation" r:id="rId3" imgW="4165560" imgH="177480" progId="Equation.DSMT4">
                  <p:embed/>
                </p:oleObj>
              </mc:Choice>
              <mc:Fallback>
                <p:oleObj name="Equation" r:id="rId3" imgW="4165560" imgH="177480" progId="Equation.DSMT4">
                  <p:embed/>
                  <p:pic>
                    <p:nvPicPr>
                      <p:cNvPr id="4" name="Object 3"/>
                      <p:cNvPicPr>
                        <a:picLocks noChangeAspect="1" noChangeArrowheads="1"/>
                      </p:cNvPicPr>
                      <p:nvPr/>
                    </p:nvPicPr>
                    <p:blipFill>
                      <a:blip r:embed="rId4"/>
                      <a:srcRect/>
                      <a:stretch>
                        <a:fillRect/>
                      </a:stretch>
                    </p:blipFill>
                    <p:spPr bwMode="auto">
                      <a:xfrm>
                        <a:off x="243467" y="4707210"/>
                        <a:ext cx="8865037" cy="377974"/>
                      </a:xfrm>
                      <a:prstGeom prst="rect">
                        <a:avLst/>
                      </a:prstGeom>
                      <a:noFill/>
                      <a:ln>
                        <a:noFill/>
                      </a:ln>
                      <a:extLst/>
                    </p:spPr>
                  </p:pic>
                </p:oleObj>
              </mc:Fallback>
            </mc:AlternateContent>
          </a:graphicData>
        </a:graphic>
      </p:graphicFrame>
      <p:sp>
        <p:nvSpPr>
          <p:cNvPr id="6" name="TextBox 5"/>
          <p:cNvSpPr txBox="1"/>
          <p:nvPr/>
        </p:nvSpPr>
        <p:spPr>
          <a:xfrm>
            <a:off x="2987824" y="5195218"/>
            <a:ext cx="5385651" cy="923330"/>
          </a:xfrm>
          <a:prstGeom prst="rect">
            <a:avLst/>
          </a:prstGeom>
          <a:noFill/>
        </p:spPr>
        <p:txBody>
          <a:bodyPr wrap="square" rtlCol="0">
            <a:spAutoFit/>
          </a:bodyPr>
          <a:lstStyle/>
          <a:p>
            <a:r>
              <a:rPr lang="en-US" dirty="0" smtClean="0">
                <a:solidFill>
                  <a:srgbClr val="0070C0"/>
                </a:solidFill>
                <a:latin typeface="Georgia" panose="02040502050405020303" pitchFamily="18" charset="0"/>
              </a:rPr>
              <a:t>Incidentally, the absolute error is less than </a:t>
            </a:r>
            <a:r>
              <a:rPr lang="en-US" dirty="0" smtClean="0">
                <a:solidFill>
                  <a:srgbClr val="0070C0"/>
                </a:solidFill>
                <a:latin typeface="Times New Roman" panose="02020603050405020304" pitchFamily="18" charset="0"/>
                <a:cs typeface="Times New Roman" panose="02020603050405020304" pitchFamily="18" charset="0"/>
              </a:rPr>
              <a:t>0.0033</a:t>
            </a:r>
            <a:r>
              <a:rPr lang="en-US" dirty="0" smtClean="0">
                <a:solidFill>
                  <a:srgbClr val="0070C0"/>
                </a:solidFill>
                <a:latin typeface="Georgia" panose="02040502050405020303" pitchFamily="18" charset="0"/>
              </a:rPr>
              <a:t> on </a:t>
            </a:r>
            <a:r>
              <a:rPr lang="en-US" dirty="0" smtClean="0">
                <a:solidFill>
                  <a:srgbClr val="0070C0"/>
                </a:solidFill>
                <a:latin typeface="Times New Roman" panose="02020603050405020304" pitchFamily="18" charset="0"/>
                <a:cs typeface="Times New Roman" panose="02020603050405020304" pitchFamily="18" charset="0"/>
              </a:rPr>
              <a:t>[0, </a:t>
            </a:r>
            <a:r>
              <a:rPr lang="en-US" dirty="0" smtClean="0">
                <a:solidFill>
                  <a:srgbClr val="0070C0"/>
                </a:solidFill>
                <a:latin typeface="Symbol" panose="05050102010706020507" pitchFamily="18" charset="2"/>
                <a:cs typeface="Times New Roman" panose="02020603050405020304" pitchFamily="18" charset="0"/>
              </a:rPr>
              <a:t>p</a:t>
            </a:r>
            <a:r>
              <a:rPr lang="en-US" dirty="0" smtClean="0">
                <a:solidFill>
                  <a:srgbClr val="0070C0"/>
                </a:solidFill>
                <a:latin typeface="Times New Roman" panose="02020603050405020304" pitchFamily="18" charset="0"/>
                <a:cs typeface="Times New Roman" panose="02020603050405020304" pitchFamily="18" charset="0"/>
              </a:rPr>
              <a:t>/2]</a:t>
            </a:r>
            <a:r>
              <a:rPr lang="en-US" dirty="0" smtClean="0">
                <a:solidFill>
                  <a:srgbClr val="0070C0"/>
                </a:solidFill>
                <a:latin typeface="Georgia" panose="02040502050405020303" pitchFamily="18" charset="0"/>
              </a:rPr>
              <a:t>, so it’s also better than our first approximate with respect to absolute error…</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570381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a:t>
            </a:r>
            <a:endParaRPr lang="en-CA" sz="1800" dirty="0" smtClean="0"/>
          </a:p>
        </p:txBody>
      </p:sp>
    </p:spTree>
    <p:extLst>
      <p:ext uri="{BB962C8B-B14F-4D97-AF65-F5344CB8AC3E}">
        <p14:creationId xmlns:p14="http://schemas.microsoft.com/office/powerpoint/2010/main" val="1091477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functions</a:t>
            </a:r>
            <a:endParaRPr lang="en-CA" dirty="0"/>
          </a:p>
        </p:txBody>
      </p:sp>
      <p:sp>
        <p:nvSpPr>
          <p:cNvPr id="3" name="Content Placeholder 2"/>
          <p:cNvSpPr>
            <a:spLocks noGrp="1"/>
          </p:cNvSpPr>
          <p:nvPr>
            <p:ph idx="1"/>
          </p:nvPr>
        </p:nvSpPr>
        <p:spPr/>
        <p:txBody>
          <a:bodyPr/>
          <a:lstStyle/>
          <a:p>
            <a:r>
              <a:rPr lang="en-CA" dirty="0" smtClean="0"/>
              <a:t>All of these have some properties in common:</a:t>
            </a:r>
          </a:p>
          <a:p>
            <a:pPr lvl="1"/>
            <a:r>
              <a:rPr lang="en-CA" dirty="0" smtClean="0">
                <a:cs typeface="Consolas" panose="020B0609020204030204" pitchFamily="49" charset="0"/>
              </a:rPr>
              <a:t>Each function requires a fixed number of arguments that must be of a certain type, either integers or real numbers</a:t>
            </a:r>
          </a:p>
          <a:p>
            <a:pPr lvl="1"/>
            <a:r>
              <a:rPr lang="en-CA" dirty="0" smtClean="0">
                <a:cs typeface="Consolas" panose="020B0609020204030204" pitchFamily="49" charset="0"/>
              </a:rPr>
              <a:t>Given the same arguments, the functions return the same value</a:t>
            </a:r>
          </a:p>
          <a:p>
            <a:pPr lvl="1"/>
            <a:endParaRPr lang="en-CA" dirty="0">
              <a:cs typeface="Consolas" panose="020B0609020204030204" pitchFamily="49" charset="0"/>
            </a:endParaRPr>
          </a:p>
          <a:p>
            <a:r>
              <a:rPr lang="en-CA" dirty="0" smtClean="0">
                <a:cs typeface="Consolas" panose="020B0609020204030204" pitchFamily="49" charset="0"/>
              </a:rPr>
              <a:t>Many of these functions are implemented in the </a:t>
            </a:r>
            <a:r>
              <a:rPr lang="en-CA" dirty="0" err="1" smtClean="0">
                <a:latin typeface="Consolas" panose="020B0609020204030204" pitchFamily="49" charset="0"/>
                <a:cs typeface="Consolas" panose="020B0609020204030204" pitchFamily="49" charset="0"/>
              </a:rPr>
              <a:t>cmath</a:t>
            </a:r>
            <a:r>
              <a:rPr lang="en-CA" dirty="0" smtClean="0">
                <a:cs typeface="Consolas" panose="020B0609020204030204" pitchFamily="49" charset="0"/>
              </a:rPr>
              <a:t> library</a:t>
            </a:r>
          </a:p>
        </p:txBody>
      </p:sp>
    </p:spTree>
    <p:extLst>
      <p:ext uri="{BB962C8B-B14F-4D97-AF65-F5344CB8AC3E}">
        <p14:creationId xmlns:p14="http://schemas.microsoft.com/office/powerpoint/2010/main" val="362644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functions</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sz="1600" dirty="0" smtClean="0">
                <a:latin typeface="Consolas" panose="020B0609020204030204" pitchFamily="49" charset="0"/>
                <a:cs typeface="Consolas" panose="020B0609020204030204" pitchFamily="49" charset="0"/>
              </a:rPr>
              <a:t>#include &lt;iostream&gt;</a:t>
            </a:r>
          </a:p>
          <a:p>
            <a:pPr marL="0" indent="0">
              <a:buNone/>
            </a:pPr>
            <a:r>
              <a:rPr lang="en-CA" sz="1600" dirty="0" smtClean="0">
                <a:solidFill>
                  <a:srgbClr val="FF0000"/>
                </a:solidFill>
                <a:latin typeface="Consolas" panose="020B0609020204030204" pitchFamily="49" charset="0"/>
                <a:cs typeface="Consolas" panose="020B0609020204030204" pitchFamily="49" charset="0"/>
              </a:rPr>
              <a:t>#include &lt;</a:t>
            </a:r>
            <a:r>
              <a:rPr lang="en-CA" sz="1600" dirty="0" err="1" smtClean="0">
                <a:solidFill>
                  <a:srgbClr val="FF0000"/>
                </a:solidFill>
                <a:latin typeface="Consolas" panose="020B0609020204030204" pitchFamily="49" charset="0"/>
                <a:cs typeface="Consolas" panose="020B0609020204030204" pitchFamily="49" charset="0"/>
              </a:rPr>
              <a:t>cmath</a:t>
            </a:r>
            <a:r>
              <a:rPr lang="en-CA" sz="1600" dirty="0" smtClean="0">
                <a:solidFill>
                  <a:srgbClr val="FF0000"/>
                </a:solidFill>
                <a:latin typeface="Consolas" panose="020B0609020204030204" pitchFamily="49" charset="0"/>
                <a:cs typeface="Consolas" panose="020B0609020204030204" pitchFamily="49" charset="0"/>
              </a:rPr>
              <a:t>&gt;</a:t>
            </a:r>
          </a:p>
          <a:p>
            <a:pPr marL="0" indent="0">
              <a:buNone/>
            </a:pPr>
            <a:r>
              <a:rPr lang="en-CA" sz="1600" dirty="0" smtClean="0">
                <a:latin typeface="Consolas" panose="020B0609020204030204" pitchFamily="49" charset="0"/>
                <a:cs typeface="Consolas" panose="020B0609020204030204" pitchFamily="49" charset="0"/>
              </a:rPr>
              <a:t>int main();</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int main() {</a:t>
            </a:r>
          </a:p>
          <a:p>
            <a:pPr marL="0" indent="0">
              <a:buNone/>
            </a:pPr>
            <a:r>
              <a:rPr lang="en-CA" sz="1600" dirty="0" smtClean="0">
                <a:latin typeface="Consolas" panose="020B0609020204030204" pitchFamily="49" charset="0"/>
                <a:cs typeface="Consolas" panose="020B0609020204030204" pitchFamily="49" charset="0"/>
              </a:rPr>
              <a:t>	std::cout &lt;&lt;   "sin(3.2) = " &lt;&lt;      std::sin( 3.2 )   &lt;&lt; std::endl;</a:t>
            </a:r>
          </a:p>
          <a:p>
            <a:pPr marL="0" indent="0">
              <a:buNone/>
            </a:pPr>
            <a:r>
              <a:rPr lang="en-CA" sz="1600" dirty="0">
                <a:latin typeface="Consolas" panose="020B0609020204030204" pitchFamily="49" charset="0"/>
                <a:cs typeface="Consolas" panose="020B0609020204030204" pitchFamily="49" charset="0"/>
              </a:rPr>
              <a:t>	std::cout &lt;&lt;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tan</a:t>
            </a:r>
            <a:r>
              <a:rPr lang="en-CA" sz="1600" dirty="0" smtClean="0">
                <a:latin typeface="Consolas" panose="020B0609020204030204" pitchFamily="49" charset="0"/>
                <a:cs typeface="Consolas" panose="020B0609020204030204" pitchFamily="49" charset="0"/>
              </a:rPr>
              <a:t>(3.2) = </a:t>
            </a:r>
            <a:r>
              <a:rPr lang="en-CA" sz="1600" dirty="0">
                <a:latin typeface="Consolas" panose="020B0609020204030204" pitchFamily="49" charset="0"/>
                <a:cs typeface="Consolas" panose="020B0609020204030204" pitchFamily="49" charset="0"/>
              </a:rPr>
              <a:t>" &lt;&lt; </a:t>
            </a:r>
            <a:r>
              <a:rPr lang="en-CA" sz="1600" dirty="0" smtClean="0">
                <a:latin typeface="Consolas" panose="020B0609020204030204" pitchFamily="49" charset="0"/>
                <a:cs typeface="Consolas" panose="020B0609020204030204" pitchFamily="49" charset="0"/>
              </a:rPr>
              <a:t>     std</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tan( </a:t>
            </a:r>
            <a:r>
              <a:rPr lang="en-CA" sz="1600" dirty="0">
                <a:latin typeface="Consolas" panose="020B0609020204030204" pitchFamily="49" charset="0"/>
                <a:cs typeface="Consolas" panose="020B0609020204030204" pitchFamily="49" charset="0"/>
              </a:rPr>
              <a:t>3.2 </a:t>
            </a:r>
            <a:r>
              <a:rPr lang="en-CA"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std::endl;</a:t>
            </a:r>
          </a:p>
          <a:p>
            <a:pPr marL="0" indent="0">
              <a:buNone/>
            </a:pPr>
            <a:r>
              <a:rPr lang="en-CA" sz="1600" dirty="0">
                <a:latin typeface="Consolas" panose="020B0609020204030204" pitchFamily="49" charset="0"/>
                <a:cs typeface="Consolas" panose="020B0609020204030204" pitchFamily="49" charset="0"/>
              </a:rPr>
              <a:t>	std::cout &lt;&lt;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csc</a:t>
            </a:r>
            <a:r>
              <a:rPr lang="en-CA" sz="1600" dirty="0" smtClean="0">
                <a:latin typeface="Consolas" panose="020B0609020204030204" pitchFamily="49" charset="0"/>
                <a:cs typeface="Consolas" panose="020B0609020204030204" pitchFamily="49" charset="0"/>
              </a:rPr>
              <a:t>(3.2) = </a:t>
            </a:r>
            <a:r>
              <a:rPr lang="en-CA" sz="1600" dirty="0">
                <a:latin typeface="Consolas" panose="020B0609020204030204" pitchFamily="49" charset="0"/>
                <a:cs typeface="Consolas" panose="020B0609020204030204" pitchFamily="49" charset="0"/>
              </a:rPr>
              <a:t>" &lt;&lt; </a:t>
            </a:r>
            <a:r>
              <a:rPr lang="en-CA" sz="1600" dirty="0" smtClean="0">
                <a:latin typeface="Consolas" panose="020B0609020204030204" pitchFamily="49" charset="0"/>
                <a:cs typeface="Consolas" panose="020B0609020204030204" pitchFamily="49" charset="0"/>
              </a:rPr>
              <a:t>(1.0/std::sin( </a:t>
            </a:r>
            <a:r>
              <a:rPr lang="en-CA" sz="1600" dirty="0">
                <a:latin typeface="Consolas" panose="020B0609020204030204" pitchFamily="49" charset="0"/>
                <a:cs typeface="Consolas" panose="020B0609020204030204" pitchFamily="49" charset="0"/>
              </a:rPr>
              <a:t>3.2 </a:t>
            </a:r>
            <a:r>
              <a:rPr lang="en-CA"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std::endl;</a:t>
            </a:r>
          </a:p>
          <a:p>
            <a:pPr marL="0" indent="0">
              <a:buNone/>
            </a:pPr>
            <a:r>
              <a:rPr lang="en-CA" sz="1600" dirty="0">
                <a:latin typeface="Consolas" panose="020B0609020204030204" pitchFamily="49" charset="0"/>
                <a:cs typeface="Consolas" panose="020B0609020204030204" pitchFamily="49" charset="0"/>
              </a:rPr>
              <a:t>	std::cout &lt;&lt; </a:t>
            </a:r>
            <a:r>
              <a:rPr lang="en-CA" sz="1600" dirty="0" smtClean="0">
                <a:latin typeface="Consolas" panose="020B0609020204030204" pitchFamily="49" charset="0"/>
                <a:cs typeface="Consolas" panose="020B0609020204030204" pitchFamily="49" charset="0"/>
              </a:rPr>
              <a:t>  "cot(3.2) = </a:t>
            </a:r>
            <a:r>
              <a:rPr lang="en-CA" sz="1600" dirty="0">
                <a:latin typeface="Consolas" panose="020B0609020204030204" pitchFamily="49" charset="0"/>
                <a:cs typeface="Consolas" panose="020B0609020204030204" pitchFamily="49" charset="0"/>
              </a:rPr>
              <a:t>" &lt;&lt; </a:t>
            </a:r>
            <a:r>
              <a:rPr lang="en-CA" sz="1600" dirty="0" smtClean="0">
                <a:latin typeface="Consolas" panose="020B0609020204030204" pitchFamily="49" charset="0"/>
                <a:cs typeface="Consolas" panose="020B0609020204030204" pitchFamily="49" charset="0"/>
              </a:rPr>
              <a:t>(1.0/std::tan( </a:t>
            </a:r>
            <a:r>
              <a:rPr lang="en-CA" sz="1600" dirty="0">
                <a:latin typeface="Consolas" panose="020B0609020204030204" pitchFamily="49" charset="0"/>
                <a:cs typeface="Consolas" panose="020B0609020204030204" pitchFamily="49" charset="0"/>
              </a:rPr>
              <a:t>3.2 </a:t>
            </a:r>
            <a:r>
              <a:rPr lang="en-CA"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std::endl;</a:t>
            </a:r>
          </a:p>
          <a:p>
            <a:pPr marL="0" indent="0">
              <a:buNone/>
            </a:pPr>
            <a:r>
              <a:rPr lang="en-CA" sz="1600" dirty="0">
                <a:latin typeface="Consolas" panose="020B0609020204030204" pitchFamily="49" charset="0"/>
                <a:cs typeface="Consolas" panose="020B0609020204030204" pitchFamily="49" charset="0"/>
              </a:rPr>
              <a:t>	std::cout &lt;&lt; </a:t>
            </a:r>
            <a:r>
              <a:rPr lang="en-CA" sz="1600" dirty="0" smtClean="0">
                <a:latin typeface="Consolas" panose="020B0609020204030204" pitchFamily="49" charset="0"/>
                <a:cs typeface="Consolas" panose="020B0609020204030204" pitchFamily="49" charset="0"/>
              </a:rPr>
              <a:t> "sinh(3.2</a:t>
            </a:r>
            <a:r>
              <a:rPr lang="en-CA" sz="1600" dirty="0">
                <a:latin typeface="Consolas" panose="020B0609020204030204" pitchFamily="49" charset="0"/>
                <a:cs typeface="Consolas" panose="020B0609020204030204" pitchFamily="49" charset="0"/>
              </a:rPr>
              <a:t>) = " &lt;&lt;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sinh( </a:t>
            </a:r>
            <a:r>
              <a:rPr lang="en-CA" sz="1600" dirty="0">
                <a:latin typeface="Consolas" panose="020B0609020204030204" pitchFamily="49" charset="0"/>
                <a:cs typeface="Consolas" panose="020B0609020204030204" pitchFamily="49" charset="0"/>
              </a:rPr>
              <a:t>3.2 ) </a:t>
            </a:r>
            <a:r>
              <a:rPr lang="en-CA"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std::endl;</a:t>
            </a:r>
          </a:p>
          <a:p>
            <a:pPr marL="0" indent="0">
              <a:buNone/>
            </a:pPr>
            <a:r>
              <a:rPr lang="en-CA" sz="1600" dirty="0">
                <a:latin typeface="Consolas" panose="020B0609020204030204" pitchFamily="49" charset="0"/>
                <a:cs typeface="Consolas" panose="020B0609020204030204" pitchFamily="49" charset="0"/>
              </a:rPr>
              <a:t>	std::cout &lt;&lt; </a:t>
            </a:r>
            <a:r>
              <a:rPr lang="en-CA" sz="1600" dirty="0" smtClean="0">
                <a:latin typeface="Consolas" panose="020B0609020204030204" pitchFamily="49" charset="0"/>
                <a:cs typeface="Consolas" panose="020B0609020204030204" pitchFamily="49" charset="0"/>
              </a:rPr>
              <a:t> "tanh(3.2</a:t>
            </a:r>
            <a:r>
              <a:rPr lang="en-CA" sz="1600" dirty="0">
                <a:latin typeface="Consolas" panose="020B0609020204030204" pitchFamily="49" charset="0"/>
                <a:cs typeface="Consolas" panose="020B0609020204030204" pitchFamily="49" charset="0"/>
              </a:rPr>
              <a:t>) = " &lt;&lt; </a:t>
            </a:r>
            <a:r>
              <a:rPr lang="en-CA" sz="1600" dirty="0" smtClean="0">
                <a:latin typeface="Consolas" panose="020B0609020204030204" pitchFamily="49" charset="0"/>
                <a:cs typeface="Consolas" panose="020B0609020204030204" pitchFamily="49" charset="0"/>
              </a:rPr>
              <a:t>    std</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tanh( </a:t>
            </a:r>
            <a:r>
              <a:rPr lang="en-CA" sz="1600" dirty="0">
                <a:latin typeface="Consolas" panose="020B0609020204030204" pitchFamily="49" charset="0"/>
                <a:cs typeface="Consolas" panose="020B0609020204030204" pitchFamily="49" charset="0"/>
              </a:rPr>
              <a:t>3.2 ) </a:t>
            </a:r>
            <a:r>
              <a:rPr lang="en-CA"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std::endl;</a:t>
            </a:r>
          </a:p>
          <a:p>
            <a:pPr marL="0" indent="0">
              <a:buNone/>
            </a:pPr>
            <a:r>
              <a:rPr lang="en-CA" sz="1600" dirty="0">
                <a:latin typeface="Consolas" panose="020B0609020204030204" pitchFamily="49" charset="0"/>
                <a:cs typeface="Consolas" panose="020B0609020204030204" pitchFamily="49" charset="0"/>
              </a:rPr>
              <a:t>	std::cout &lt;&lt; </a:t>
            </a:r>
            <a:r>
              <a:rPr lang="en-CA" sz="1600" dirty="0" smtClean="0">
                <a:latin typeface="Consolas" panose="020B0609020204030204" pitchFamily="49" charset="0"/>
                <a:cs typeface="Consolas" panose="020B0609020204030204" pitchFamily="49" charset="0"/>
              </a:rPr>
              <a:t> "acos(0.2</a:t>
            </a:r>
            <a:r>
              <a:rPr lang="en-CA" sz="1600" dirty="0">
                <a:latin typeface="Consolas" panose="020B0609020204030204" pitchFamily="49" charset="0"/>
                <a:cs typeface="Consolas" panose="020B0609020204030204" pitchFamily="49" charset="0"/>
              </a:rPr>
              <a:t>) = " &lt;&lt;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acos( 0.2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std::endl;</a:t>
            </a:r>
          </a:p>
          <a:p>
            <a:pPr marL="0" indent="0">
              <a:buNone/>
            </a:pPr>
            <a:r>
              <a:rPr lang="en-CA" sz="1600" dirty="0">
                <a:latin typeface="Consolas" panose="020B0609020204030204" pitchFamily="49" charset="0"/>
                <a:cs typeface="Consolas" panose="020B0609020204030204" pitchFamily="49" charset="0"/>
              </a:rPr>
              <a:t>	std::cout &lt;&lt; </a:t>
            </a:r>
            <a:r>
              <a:rPr lang="en-CA" sz="1600" dirty="0" smtClean="0">
                <a:latin typeface="Consolas" panose="020B0609020204030204" pitchFamily="49" charset="0"/>
                <a:cs typeface="Consolas" panose="020B0609020204030204" pitchFamily="49" charset="0"/>
              </a:rPr>
              <a:t>"asech(0.2</a:t>
            </a:r>
            <a:r>
              <a:rPr lang="en-CA" sz="1600" dirty="0">
                <a:latin typeface="Consolas" panose="020B0609020204030204" pitchFamily="49" charset="0"/>
                <a:cs typeface="Consolas" panose="020B0609020204030204" pitchFamily="49" charset="0"/>
              </a:rPr>
              <a:t>) = " &lt;&lt; </a:t>
            </a:r>
            <a:r>
              <a:rPr lang="en-CA" sz="1600" dirty="0" smtClean="0">
                <a:latin typeface="Consolas" panose="020B0609020204030204" pitchFamily="49" charset="0"/>
                <a:cs typeface="Consolas" panose="020B0609020204030204" pitchFamily="49" charset="0"/>
              </a:rPr>
              <a:t> std</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acosh( 1.0/0.2 </a:t>
            </a:r>
            <a:r>
              <a:rPr lang="en-CA" sz="1600" dirty="0">
                <a:latin typeface="Consolas" panose="020B0609020204030204" pitchFamily="49" charset="0"/>
                <a:cs typeface="Consolas" panose="020B0609020204030204" pitchFamily="49" charset="0"/>
              </a:rPr>
              <a:t>) &lt;&lt; std::endl</a:t>
            </a:r>
            <a:r>
              <a:rPr lang="en-CA" sz="1600" dirty="0" smtClean="0">
                <a:latin typeface="Consolas" panose="020B0609020204030204" pitchFamily="49" charset="0"/>
                <a:cs typeface="Consolas" panose="020B0609020204030204" pitchFamily="49" charset="0"/>
              </a:rPr>
              <a:t>;</a:t>
            </a:r>
          </a:p>
          <a:p>
            <a:pPr marL="0" indent="0">
              <a:buNone/>
            </a:pPr>
            <a:endParaRPr lang="en-CA" sz="1600" dirty="0">
              <a:latin typeface="Consolas" panose="020B0609020204030204" pitchFamily="49" charset="0"/>
              <a:cs typeface="Consolas" panose="020B0609020204030204" pitchFamily="49" charset="0"/>
            </a:endParaRPr>
          </a:p>
          <a:p>
            <a:pPr marL="0" indent="0">
              <a:buNone/>
            </a:pPr>
            <a:r>
              <a:rPr lang="en-CA" sz="1600" dirty="0" smtClean="0">
                <a:latin typeface="Consolas" panose="020B0609020204030204" pitchFamily="49" charset="0"/>
                <a:cs typeface="Consolas" panose="020B0609020204030204" pitchFamily="49" charset="0"/>
              </a:rPr>
              <a:t>	return 0;</a:t>
            </a:r>
          </a:p>
          <a:p>
            <a:pPr marL="0" indent="0">
              <a:buNone/>
            </a:pPr>
            <a:r>
              <a:rPr lang="en-CA" sz="1600" dirty="0"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
        <p:nvSpPr>
          <p:cNvPr id="6" name="TextBox 5"/>
          <p:cNvSpPr txBox="1"/>
          <p:nvPr/>
        </p:nvSpPr>
        <p:spPr>
          <a:xfrm>
            <a:off x="3563753" y="1988840"/>
            <a:ext cx="5480988" cy="646331"/>
          </a:xfrm>
          <a:prstGeom prst="rect">
            <a:avLst/>
          </a:prstGeom>
          <a:noFill/>
        </p:spPr>
        <p:txBody>
          <a:bodyPr wrap="none" rtlCol="0">
            <a:spAutoFit/>
          </a:bodyPr>
          <a:lstStyle/>
          <a:p>
            <a:r>
              <a:rPr lang="en-CA" dirty="0" smtClean="0">
                <a:latin typeface="Georgia" panose="02040502050405020303" pitchFamily="18" charset="0"/>
              </a:rPr>
              <a:t>Must use </a:t>
            </a:r>
            <a:r>
              <a:rPr lang="en-CA" dirty="0" smtClean="0">
                <a:latin typeface="Consolas" panose="020B0609020204030204" pitchFamily="49" charset="0"/>
                <a:cs typeface="Consolas" panose="020B0609020204030204" pitchFamily="49" charset="0"/>
              </a:rPr>
              <a:t>std::sin( 3.2 )</a:t>
            </a:r>
          </a:p>
          <a:p>
            <a:pPr marL="742950" lvl="1" indent="-285750">
              <a:buFont typeface="Georgia" panose="02040502050405020303" pitchFamily="18" charset="0"/>
              <a:buChar char="–"/>
            </a:pPr>
            <a:r>
              <a:rPr lang="en-CA" dirty="0" smtClean="0">
                <a:latin typeface="Georgia" panose="02040502050405020303" pitchFamily="18" charset="0"/>
              </a:rPr>
              <a:t>Mathematicians sometimes use </a:t>
            </a:r>
            <a:r>
              <a:rPr lang="en-CA" dirty="0" err="1" smtClean="0">
                <a:latin typeface="Times New Roman" panose="02020603050405020304" pitchFamily="18" charset="0"/>
                <a:cs typeface="Times New Roman" panose="02020603050405020304" pitchFamily="18" charset="0"/>
              </a:rPr>
              <a:t>sin</a:t>
            </a:r>
            <a:r>
              <a:rPr lang="en-CA" i="1" dirty="0" err="1" smtClean="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 or sin2</a:t>
            </a:r>
            <a:r>
              <a:rPr lang="en-CA" i="1" dirty="0" smtClean="0">
                <a:latin typeface="Symbol" panose="05050102010706020507" pitchFamily="18" charset="2"/>
                <a:cs typeface="Times New Roman" panose="02020603050405020304" pitchFamily="18" charset="0"/>
              </a:rPr>
              <a:t>q</a:t>
            </a:r>
            <a:endParaRPr lang="en-CA" i="1" dirty="0">
              <a:latin typeface="Symbol" panose="05050102010706020507" pitchFamily="18" charset="2"/>
              <a:cs typeface="Times New Roman" panose="02020603050405020304" pitchFamily="18" charset="0"/>
            </a:endParaRPr>
          </a:p>
        </p:txBody>
      </p:sp>
      <p:cxnSp>
        <p:nvCxnSpPr>
          <p:cNvPr id="8" name="Straight Arrow Connector 7"/>
          <p:cNvCxnSpPr/>
          <p:nvPr/>
        </p:nvCxnSpPr>
        <p:spPr>
          <a:xfrm>
            <a:off x="6047740" y="2635171"/>
            <a:ext cx="166497" cy="21776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627075" y="4831018"/>
            <a:ext cx="2736304" cy="2031325"/>
          </a:xfrm>
          <a:prstGeom prst="rect">
            <a:avLst/>
          </a:prstGeom>
        </p:spPr>
        <p:txBody>
          <a:bodyPr wrap="square">
            <a:spAutoFit/>
          </a:bodyPr>
          <a:lstStyle/>
          <a:p>
            <a:r>
              <a:rPr lang="es-ES" sz="1400" dirty="0" smtClean="0">
                <a:solidFill>
                  <a:srgbClr val="0070C0"/>
                </a:solidFill>
                <a:latin typeface="Consolas" panose="020B0609020204030204" pitchFamily="49" charset="0"/>
                <a:cs typeface="Consolas" panose="020B0609020204030204" pitchFamily="49" charset="0"/>
              </a:rPr>
              <a:t>Output:</a:t>
            </a:r>
          </a:p>
          <a:p>
            <a:r>
              <a:rPr lang="es-ES" sz="1400" dirty="0">
                <a:solidFill>
                  <a:srgbClr val="0070C0"/>
                </a:solidFill>
                <a:latin typeface="Consolas" panose="020B0609020204030204" pitchFamily="49" charset="0"/>
                <a:cs typeface="Consolas" panose="020B0609020204030204" pitchFamily="49" charset="0"/>
              </a:rPr>
              <a:t> </a:t>
            </a:r>
            <a:r>
              <a:rPr lang="es-ES" sz="1400" dirty="0" smtClean="0">
                <a:solidFill>
                  <a:srgbClr val="0070C0"/>
                </a:solidFill>
                <a:latin typeface="Consolas" panose="020B0609020204030204" pitchFamily="49" charset="0"/>
                <a:cs typeface="Consolas" panose="020B0609020204030204" pitchFamily="49" charset="0"/>
              </a:rPr>
              <a:t>  sin(3.2</a:t>
            </a:r>
            <a:r>
              <a:rPr lang="es-ES" sz="1400" dirty="0">
                <a:solidFill>
                  <a:srgbClr val="0070C0"/>
                </a:solidFill>
                <a:latin typeface="Consolas" panose="020B0609020204030204" pitchFamily="49" charset="0"/>
                <a:cs typeface="Consolas" panose="020B0609020204030204" pitchFamily="49" charset="0"/>
              </a:rPr>
              <a:t>) = </a:t>
            </a:r>
            <a:r>
              <a:rPr lang="es-ES" sz="1400" dirty="0" smtClean="0">
                <a:solidFill>
                  <a:srgbClr val="0070C0"/>
                </a:solidFill>
                <a:latin typeface="Consolas" panose="020B0609020204030204" pitchFamily="49" charset="0"/>
                <a:cs typeface="Consolas" panose="020B0609020204030204" pitchFamily="49" charset="0"/>
              </a:rPr>
              <a:t>-0.0583741</a:t>
            </a:r>
            <a:endParaRPr lang="es-ES" sz="1400" dirty="0">
              <a:solidFill>
                <a:srgbClr val="0070C0"/>
              </a:solidFill>
              <a:latin typeface="Consolas" panose="020B0609020204030204" pitchFamily="49" charset="0"/>
              <a:cs typeface="Consolas" panose="020B0609020204030204" pitchFamily="49" charset="0"/>
            </a:endParaRPr>
          </a:p>
          <a:p>
            <a:r>
              <a:rPr lang="es-ES" sz="1400" dirty="0" smtClean="0">
                <a:solidFill>
                  <a:srgbClr val="0070C0"/>
                </a:solidFill>
                <a:latin typeface="Consolas" panose="020B0609020204030204" pitchFamily="49" charset="0"/>
                <a:cs typeface="Consolas" panose="020B0609020204030204" pitchFamily="49" charset="0"/>
              </a:rPr>
              <a:t>   tan(3.2</a:t>
            </a:r>
            <a:r>
              <a:rPr lang="es-ES" sz="1400" dirty="0">
                <a:solidFill>
                  <a:srgbClr val="0070C0"/>
                </a:solidFill>
                <a:latin typeface="Consolas" panose="020B0609020204030204" pitchFamily="49" charset="0"/>
                <a:cs typeface="Consolas" panose="020B0609020204030204" pitchFamily="49" charset="0"/>
              </a:rPr>
              <a:t>) = 0.0584739</a:t>
            </a:r>
          </a:p>
          <a:p>
            <a:r>
              <a:rPr lang="es-ES" sz="1400" dirty="0" smtClean="0">
                <a:solidFill>
                  <a:srgbClr val="0070C0"/>
                </a:solidFill>
                <a:latin typeface="Consolas" panose="020B0609020204030204" pitchFamily="49" charset="0"/>
                <a:cs typeface="Consolas" panose="020B0609020204030204" pitchFamily="49" charset="0"/>
              </a:rPr>
              <a:t>   csc(3.2</a:t>
            </a:r>
            <a:r>
              <a:rPr lang="es-ES" sz="1400" dirty="0">
                <a:solidFill>
                  <a:srgbClr val="0070C0"/>
                </a:solidFill>
                <a:latin typeface="Consolas" panose="020B0609020204030204" pitchFamily="49" charset="0"/>
                <a:cs typeface="Consolas" panose="020B0609020204030204" pitchFamily="49" charset="0"/>
              </a:rPr>
              <a:t>) = -17.1309</a:t>
            </a:r>
          </a:p>
          <a:p>
            <a:r>
              <a:rPr lang="es-ES" sz="1400" dirty="0" smtClean="0">
                <a:solidFill>
                  <a:srgbClr val="0070C0"/>
                </a:solidFill>
                <a:latin typeface="Consolas" panose="020B0609020204030204" pitchFamily="49" charset="0"/>
                <a:cs typeface="Consolas" panose="020B0609020204030204" pitchFamily="49" charset="0"/>
              </a:rPr>
              <a:t>   </a:t>
            </a:r>
            <a:r>
              <a:rPr lang="es-ES" sz="1400" dirty="0" err="1" smtClean="0">
                <a:solidFill>
                  <a:srgbClr val="0070C0"/>
                </a:solidFill>
                <a:latin typeface="Consolas" panose="020B0609020204030204" pitchFamily="49" charset="0"/>
                <a:cs typeface="Consolas" panose="020B0609020204030204" pitchFamily="49" charset="0"/>
              </a:rPr>
              <a:t>cot</a:t>
            </a:r>
            <a:r>
              <a:rPr lang="es-ES" sz="1400" dirty="0" smtClean="0">
                <a:solidFill>
                  <a:srgbClr val="0070C0"/>
                </a:solidFill>
                <a:latin typeface="Consolas" panose="020B0609020204030204" pitchFamily="49" charset="0"/>
                <a:cs typeface="Consolas" panose="020B0609020204030204" pitchFamily="49" charset="0"/>
              </a:rPr>
              <a:t>(3.2</a:t>
            </a:r>
            <a:r>
              <a:rPr lang="es-ES" sz="1400" dirty="0">
                <a:solidFill>
                  <a:srgbClr val="0070C0"/>
                </a:solidFill>
                <a:latin typeface="Consolas" panose="020B0609020204030204" pitchFamily="49" charset="0"/>
                <a:cs typeface="Consolas" panose="020B0609020204030204" pitchFamily="49" charset="0"/>
              </a:rPr>
              <a:t>) = 17.1017</a:t>
            </a:r>
          </a:p>
          <a:p>
            <a:r>
              <a:rPr lang="es-ES" sz="1400" dirty="0" smtClean="0">
                <a:solidFill>
                  <a:srgbClr val="0070C0"/>
                </a:solidFill>
                <a:latin typeface="Consolas" panose="020B0609020204030204" pitchFamily="49" charset="0"/>
                <a:cs typeface="Consolas" panose="020B0609020204030204" pitchFamily="49" charset="0"/>
              </a:rPr>
              <a:t>   sinh(3.2</a:t>
            </a:r>
            <a:r>
              <a:rPr lang="es-ES" sz="1400" dirty="0">
                <a:solidFill>
                  <a:srgbClr val="0070C0"/>
                </a:solidFill>
                <a:latin typeface="Consolas" panose="020B0609020204030204" pitchFamily="49" charset="0"/>
                <a:cs typeface="Consolas" panose="020B0609020204030204" pitchFamily="49" charset="0"/>
              </a:rPr>
              <a:t>) = 12.2459</a:t>
            </a:r>
          </a:p>
          <a:p>
            <a:r>
              <a:rPr lang="es-ES" sz="1400" dirty="0" smtClean="0">
                <a:solidFill>
                  <a:srgbClr val="0070C0"/>
                </a:solidFill>
                <a:latin typeface="Consolas" panose="020B0609020204030204" pitchFamily="49" charset="0"/>
                <a:cs typeface="Consolas" panose="020B0609020204030204" pitchFamily="49" charset="0"/>
              </a:rPr>
              <a:t>   tanh(3.2</a:t>
            </a:r>
            <a:r>
              <a:rPr lang="es-ES" sz="1400" dirty="0">
                <a:solidFill>
                  <a:srgbClr val="0070C0"/>
                </a:solidFill>
                <a:latin typeface="Consolas" panose="020B0609020204030204" pitchFamily="49" charset="0"/>
                <a:cs typeface="Consolas" panose="020B0609020204030204" pitchFamily="49" charset="0"/>
              </a:rPr>
              <a:t>) = 0.996682</a:t>
            </a:r>
          </a:p>
          <a:p>
            <a:r>
              <a:rPr lang="es-ES" sz="1400" dirty="0" smtClean="0">
                <a:solidFill>
                  <a:srgbClr val="0070C0"/>
                </a:solidFill>
                <a:latin typeface="Consolas" panose="020B0609020204030204" pitchFamily="49" charset="0"/>
                <a:cs typeface="Consolas" panose="020B0609020204030204" pitchFamily="49" charset="0"/>
              </a:rPr>
              <a:t>   acos(0.2</a:t>
            </a:r>
            <a:r>
              <a:rPr lang="es-ES" sz="1400" dirty="0">
                <a:solidFill>
                  <a:srgbClr val="0070C0"/>
                </a:solidFill>
                <a:latin typeface="Consolas" panose="020B0609020204030204" pitchFamily="49" charset="0"/>
                <a:cs typeface="Consolas" panose="020B0609020204030204" pitchFamily="49" charset="0"/>
              </a:rPr>
              <a:t>) = 1.36944</a:t>
            </a:r>
          </a:p>
          <a:p>
            <a:r>
              <a:rPr lang="es-ES" sz="1400" dirty="0" smtClean="0">
                <a:solidFill>
                  <a:srgbClr val="0070C0"/>
                </a:solidFill>
                <a:latin typeface="Consolas" panose="020B0609020204030204" pitchFamily="49" charset="0"/>
                <a:cs typeface="Consolas" panose="020B0609020204030204" pitchFamily="49" charset="0"/>
              </a:rPr>
              <a:t>   asech(0.2</a:t>
            </a:r>
            <a:r>
              <a:rPr lang="es-ES" sz="1400" dirty="0">
                <a:solidFill>
                  <a:srgbClr val="0070C0"/>
                </a:solidFill>
                <a:latin typeface="Consolas" panose="020B0609020204030204" pitchFamily="49" charset="0"/>
                <a:cs typeface="Consolas" panose="020B0609020204030204" pitchFamily="49" charset="0"/>
              </a:rPr>
              <a:t>) = 2.29243</a:t>
            </a:r>
          </a:p>
        </p:txBody>
      </p:sp>
    </p:spTree>
    <p:extLst>
      <p:ext uri="{BB962C8B-B14F-4D97-AF65-F5344CB8AC3E}">
        <p14:creationId xmlns:p14="http://schemas.microsoft.com/office/powerpoint/2010/main" val="1430365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functions</a:t>
            </a:r>
            <a:endParaRPr lang="en-CA" dirty="0"/>
          </a:p>
        </p:txBody>
      </p:sp>
      <p:sp>
        <p:nvSpPr>
          <p:cNvPr id="3" name="Content Placeholder 2"/>
          <p:cNvSpPr>
            <a:spLocks noGrp="1"/>
          </p:cNvSpPr>
          <p:nvPr>
            <p:ph idx="1"/>
          </p:nvPr>
        </p:nvSpPr>
        <p:spPr/>
        <p:txBody>
          <a:bodyPr/>
          <a:lstStyle/>
          <a:p>
            <a:r>
              <a:rPr lang="en-CA" dirty="0" smtClean="0"/>
              <a:t>In each case, the argument is of type </a:t>
            </a:r>
            <a:r>
              <a:rPr lang="en-CA" dirty="0" smtClean="0">
                <a:latin typeface="Consolas" panose="020B0609020204030204" pitchFamily="49" charset="0"/>
                <a:cs typeface="Consolas" panose="020B0609020204030204" pitchFamily="49" charset="0"/>
              </a:rPr>
              <a:t>double</a:t>
            </a:r>
          </a:p>
          <a:p>
            <a:pPr lvl="1"/>
            <a:r>
              <a:rPr lang="en-CA" dirty="0" smtClean="0"/>
              <a:t>A double-precision floating-point number</a:t>
            </a:r>
          </a:p>
          <a:p>
            <a:pPr lvl="1"/>
            <a:r>
              <a:rPr lang="en-CA" dirty="0" smtClean="0"/>
              <a:t> The output is a floating-point number</a:t>
            </a:r>
          </a:p>
          <a:p>
            <a:pPr lvl="1"/>
            <a:endParaRPr lang="en-CA" dirty="0" smtClean="0"/>
          </a:p>
          <a:p>
            <a:pPr lvl="1"/>
            <a:r>
              <a:rPr lang="en-CA" dirty="0" smtClean="0"/>
              <a:t>The compiler knows this, so while you compile</a:t>
            </a: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std::sin(32);</a:t>
            </a:r>
          </a:p>
          <a:p>
            <a:pPr marL="457200" lvl="1" indent="0">
              <a:buNone/>
            </a:pPr>
            <a:r>
              <a:rPr lang="en-CA" dirty="0">
                <a:solidFill>
                  <a:prstClr val="black"/>
                </a:solidFill>
              </a:rPr>
              <a:t> </a:t>
            </a:r>
            <a:r>
              <a:rPr lang="en-CA" dirty="0" smtClean="0">
                <a:solidFill>
                  <a:prstClr val="black"/>
                </a:solidFill>
              </a:rPr>
              <a:t>    the </a:t>
            </a:r>
            <a:r>
              <a:rPr lang="en-CA" dirty="0">
                <a:solidFill>
                  <a:prstClr val="black"/>
                </a:solidFill>
              </a:rPr>
              <a:t>compiler knows </a:t>
            </a:r>
            <a:r>
              <a:rPr lang="en-CA" dirty="0" smtClean="0">
                <a:solidFill>
                  <a:prstClr val="black"/>
                </a:solidFill>
              </a:rPr>
              <a:t>that:</a:t>
            </a:r>
          </a:p>
          <a:p>
            <a:pPr lvl="2"/>
            <a:r>
              <a:rPr lang="en-CA" dirty="0" smtClean="0">
                <a:solidFill>
                  <a:prstClr val="black"/>
                </a:solidFill>
              </a:rPr>
              <a:t>The integer </a:t>
            </a:r>
            <a:r>
              <a:rPr lang="en-CA" dirty="0" smtClean="0">
                <a:solidFill>
                  <a:prstClr val="black"/>
                </a:solidFill>
                <a:latin typeface="Times New Roman" panose="02020603050405020304" pitchFamily="18" charset="0"/>
                <a:cs typeface="Times New Roman" panose="02020603050405020304" pitchFamily="18" charset="0"/>
              </a:rPr>
              <a:t>32</a:t>
            </a:r>
            <a:r>
              <a:rPr lang="en-CA" dirty="0" smtClean="0">
                <a:solidFill>
                  <a:prstClr val="black"/>
                </a:solidFill>
              </a:rPr>
              <a:t> must be converted to a floating-point number</a:t>
            </a:r>
          </a:p>
          <a:p>
            <a:pPr lvl="2"/>
            <a:r>
              <a:rPr lang="en-CA" dirty="0" smtClean="0">
                <a:solidFill>
                  <a:prstClr val="black"/>
                </a:solidFill>
              </a:rPr>
              <a:t>The above statement must call the routines for printing a floating-point number</a:t>
            </a:r>
            <a:endParaRPr lang="en-CA" dirty="0">
              <a:solidFill>
                <a:prstClr val="black"/>
              </a:solidFill>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9540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declarations</a:t>
            </a:r>
            <a:endParaRPr lang="en-CA" dirty="0"/>
          </a:p>
        </p:txBody>
      </p:sp>
      <p:sp>
        <p:nvSpPr>
          <p:cNvPr id="3" name="Content Placeholder 2"/>
          <p:cNvSpPr>
            <a:spLocks noGrp="1"/>
          </p:cNvSpPr>
          <p:nvPr>
            <p:ph idx="1"/>
          </p:nvPr>
        </p:nvSpPr>
        <p:spPr/>
        <p:txBody>
          <a:bodyPr/>
          <a:lstStyle/>
          <a:p>
            <a:r>
              <a:rPr lang="en-CA" dirty="0" smtClean="0"/>
              <a:t>How does the compiler know this about the sine function?</a:t>
            </a:r>
          </a:p>
          <a:p>
            <a:pPr lvl="1"/>
            <a:r>
              <a:rPr lang="en-CA" dirty="0" smtClean="0"/>
              <a:t>We must declare the sine function in a manner similar to </a:t>
            </a:r>
            <a:r>
              <a:rPr lang="en-CA" dirty="0" smtClean="0">
                <a:latin typeface="Consolas" panose="020B0609020204030204" pitchFamily="49" charset="0"/>
                <a:cs typeface="Consolas" panose="020B0609020204030204" pitchFamily="49" charset="0"/>
              </a:rPr>
              <a:t>main()</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main();</a:t>
            </a:r>
          </a:p>
          <a:p>
            <a:pPr marL="0" indent="0">
              <a:buNone/>
            </a:pPr>
            <a:endParaRPr lang="en-CA" dirty="0">
              <a:latin typeface="Consolas" panose="020B0609020204030204" pitchFamily="49" charset="0"/>
              <a:cs typeface="Consolas" panose="020B0609020204030204" pitchFamily="49" charset="0"/>
            </a:endParaRPr>
          </a:p>
          <a:p>
            <a:r>
              <a:rPr lang="en-CA" dirty="0" smtClean="0"/>
              <a:t>This says </a:t>
            </a:r>
            <a:r>
              <a:rPr lang="en-CA" dirty="0" smtClean="0">
                <a:latin typeface="Consolas" panose="020B0609020204030204" pitchFamily="49" charset="0"/>
                <a:cs typeface="Consolas" panose="020B0609020204030204" pitchFamily="49" charset="0"/>
              </a:rPr>
              <a:t>main()</a:t>
            </a:r>
            <a:r>
              <a:rPr lang="en-CA" dirty="0" smtClean="0"/>
              <a:t> does not have any parameters and it returns an integer</a:t>
            </a:r>
          </a:p>
          <a:p>
            <a:endParaRPr lang="en-CA" dirty="0">
              <a:latin typeface="Consolas" panose="020B0609020204030204" pitchFamily="49" charset="0"/>
              <a:cs typeface="Consolas" panose="020B0609020204030204" pitchFamily="49" charset="0"/>
            </a:endParaRPr>
          </a:p>
          <a:p>
            <a:r>
              <a:rPr lang="en-CA" dirty="0" smtClean="0">
                <a:cs typeface="Consolas" panose="020B0609020204030204" pitchFamily="49" charset="0"/>
              </a:rPr>
              <a:t>For the sine function, we know it has a domain and range:</a:t>
            </a:r>
            <a:endParaRPr lang="en-CA" dirty="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90952647"/>
              </p:ext>
            </p:extLst>
          </p:nvPr>
        </p:nvGraphicFramePr>
        <p:xfrm>
          <a:off x="3419872" y="4581128"/>
          <a:ext cx="1712907" cy="428228"/>
        </p:xfrm>
        <a:graphic>
          <a:graphicData uri="http://schemas.openxmlformats.org/presentationml/2006/ole">
            <mc:AlternateContent xmlns:mc="http://schemas.openxmlformats.org/markup-compatibility/2006">
              <mc:Choice xmlns:v="urn:schemas-microsoft-com:vml" Requires="v">
                <p:oleObj spid="_x0000_s7198" name="Equation" r:id="rId3" imgW="660240" imgH="164880" progId="Equation.DSMT4">
                  <p:embed/>
                </p:oleObj>
              </mc:Choice>
              <mc:Fallback>
                <p:oleObj name="Equation" r:id="rId3" imgW="660240" imgH="164880" progId="Equation.DSMT4">
                  <p:embed/>
                  <p:pic>
                    <p:nvPicPr>
                      <p:cNvPr id="0" name=""/>
                      <p:cNvPicPr/>
                      <p:nvPr/>
                    </p:nvPicPr>
                    <p:blipFill>
                      <a:blip r:embed="rId4"/>
                      <a:stretch>
                        <a:fillRect/>
                      </a:stretch>
                    </p:blipFill>
                    <p:spPr>
                      <a:xfrm>
                        <a:off x="3419872" y="4581128"/>
                        <a:ext cx="1712907" cy="428228"/>
                      </a:xfrm>
                      <a:prstGeom prst="rect">
                        <a:avLst/>
                      </a:prstGeom>
                    </p:spPr>
                  </p:pic>
                </p:oleObj>
              </mc:Fallback>
            </mc:AlternateContent>
          </a:graphicData>
        </a:graphic>
      </p:graphicFrame>
      <p:cxnSp>
        <p:nvCxnSpPr>
          <p:cNvPr id="6" name="Straight Arrow Connector 5"/>
          <p:cNvCxnSpPr/>
          <p:nvPr/>
        </p:nvCxnSpPr>
        <p:spPr>
          <a:xfrm flipV="1">
            <a:off x="3064026" y="4984712"/>
            <a:ext cx="576064" cy="79208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004048" y="4984712"/>
            <a:ext cx="576064" cy="65476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244618" y="5002290"/>
            <a:ext cx="0" cy="77451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08559" y="5683020"/>
            <a:ext cx="739305"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name</a:t>
            </a:r>
            <a:endParaRPr lang="en-CA"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3769026" y="5661248"/>
            <a:ext cx="952505"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domain</a:t>
            </a:r>
            <a:endParaRPr lang="en-CA"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5292080" y="5639476"/>
            <a:ext cx="753732"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range</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002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declarations</a:t>
            </a:r>
            <a:endParaRPr lang="en-CA" dirty="0"/>
          </a:p>
        </p:txBody>
      </p:sp>
      <p:sp>
        <p:nvSpPr>
          <p:cNvPr id="3" name="Content Placeholder 2"/>
          <p:cNvSpPr>
            <a:spLocks noGrp="1"/>
          </p:cNvSpPr>
          <p:nvPr>
            <p:ph idx="1"/>
          </p:nvPr>
        </p:nvSpPr>
        <p:spPr/>
        <p:txBody>
          <a:bodyPr/>
          <a:lstStyle/>
          <a:p>
            <a:r>
              <a:rPr lang="en-CA" dirty="0" smtClean="0"/>
              <a:t>Suppose we wanted to define a polynomial </a:t>
            </a:r>
            <a:r>
              <a:rPr lang="en-CA" i="1" dirty="0" smtClean="0"/>
              <a:t>p</a:t>
            </a:r>
            <a:r>
              <a:rPr lang="en-CA" dirty="0" smtClean="0"/>
              <a:t> such that when it is called with an argument </a:t>
            </a:r>
            <a:r>
              <a:rPr lang="en-CA" i="1" dirty="0" smtClean="0">
                <a:latin typeface="Times New Roman" panose="02020603050405020304" pitchFamily="18" charset="0"/>
                <a:cs typeface="Times New Roman" panose="02020603050405020304" pitchFamily="18" charset="0"/>
              </a:rPr>
              <a:t>x</a:t>
            </a:r>
            <a:r>
              <a:rPr lang="en-CA" dirty="0" smtClean="0"/>
              <a:t>, it returns the value</a:t>
            </a:r>
          </a:p>
          <a:p>
            <a:pPr marL="0" indent="0">
              <a:buNone/>
            </a:pPr>
            <a:endParaRPr lang="en-CA" dirty="0" smtClean="0"/>
          </a:p>
          <a:p>
            <a:endParaRPr lang="en-CA" dirty="0" smtClean="0"/>
          </a:p>
          <a:p>
            <a:r>
              <a:rPr lang="en-CA" dirty="0" smtClean="0"/>
              <a:t>To this point, we have seen that </a:t>
            </a:r>
            <a:r>
              <a:rPr lang="en-CA" dirty="0" smtClean="0">
                <a:latin typeface="Consolas" panose="020B0609020204030204" pitchFamily="49" charset="0"/>
                <a:cs typeface="Consolas" panose="020B0609020204030204" pitchFamily="49" charset="0"/>
              </a:rPr>
              <a:t>int</a:t>
            </a:r>
            <a:r>
              <a:rPr lang="en-CA" dirty="0" smtClean="0"/>
              <a:t> represents that the return type is an integer</a:t>
            </a:r>
          </a:p>
          <a:p>
            <a:pPr lvl="1"/>
            <a:r>
              <a:rPr lang="en-CA" dirty="0" smtClean="0"/>
              <a:t>Polynomials, however, are defined for all real numbers</a:t>
            </a:r>
          </a:p>
          <a:p>
            <a:pPr lvl="2"/>
            <a:r>
              <a:rPr lang="en-CA" dirty="0" smtClean="0"/>
              <a:t>Floating point numbers in C++</a:t>
            </a:r>
          </a:p>
          <a:p>
            <a:pPr lvl="1"/>
            <a:r>
              <a:rPr lang="en-CA" dirty="0" smtClean="0"/>
              <a:t>A type for floating-point numbers is </a:t>
            </a:r>
            <a:r>
              <a:rPr lang="en-CA" dirty="0" smtClean="0">
                <a:latin typeface="Consolas" panose="020B0609020204030204" pitchFamily="49" charset="0"/>
                <a:cs typeface="Consolas" panose="020B0609020204030204" pitchFamily="49" charset="0"/>
              </a:rPr>
              <a:t>double</a:t>
            </a:r>
          </a:p>
          <a:p>
            <a:pPr lvl="2"/>
            <a:r>
              <a:rPr lang="en-CA" dirty="0" smtClean="0"/>
              <a:t>Short for </a:t>
            </a:r>
            <a:r>
              <a:rPr lang="en-CA" i="1" dirty="0" smtClean="0"/>
              <a:t>double-precision floating-point numbers</a:t>
            </a:r>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919853923"/>
              </p:ext>
            </p:extLst>
          </p:nvPr>
        </p:nvGraphicFramePr>
        <p:xfrm>
          <a:off x="3794125" y="2349500"/>
          <a:ext cx="1484313" cy="414338"/>
        </p:xfrm>
        <a:graphic>
          <a:graphicData uri="http://schemas.openxmlformats.org/presentationml/2006/ole">
            <mc:AlternateContent xmlns:mc="http://schemas.openxmlformats.org/markup-compatibility/2006">
              <mc:Choice xmlns:v="urn:schemas-microsoft-com:vml" Requires="v">
                <p:oleObj spid="_x0000_s1057" name="Equation" r:id="rId3" imgW="634680" imgH="177480" progId="Equation.DSMT4">
                  <p:embed/>
                </p:oleObj>
              </mc:Choice>
              <mc:Fallback>
                <p:oleObj name="Equation" r:id="rId3" imgW="634680" imgH="177480" progId="Equation.DSMT4">
                  <p:embed/>
                  <p:pic>
                    <p:nvPicPr>
                      <p:cNvPr id="0" name=""/>
                      <p:cNvPicPr/>
                      <p:nvPr/>
                    </p:nvPicPr>
                    <p:blipFill>
                      <a:blip r:embed="rId4"/>
                      <a:stretch>
                        <a:fillRect/>
                      </a:stretch>
                    </p:blipFill>
                    <p:spPr>
                      <a:xfrm>
                        <a:off x="3794125" y="2349500"/>
                        <a:ext cx="1484313" cy="414338"/>
                      </a:xfrm>
                      <a:prstGeom prst="rect">
                        <a:avLst/>
                      </a:prstGeom>
                    </p:spPr>
                  </p:pic>
                </p:oleObj>
              </mc:Fallback>
            </mc:AlternateContent>
          </a:graphicData>
        </a:graphic>
      </p:graphicFrame>
    </p:spTree>
    <p:extLst>
      <p:ext uri="{BB962C8B-B14F-4D97-AF65-F5344CB8AC3E}">
        <p14:creationId xmlns:p14="http://schemas.microsoft.com/office/powerpoint/2010/main" val="454431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parameters</a:t>
            </a:r>
            <a:endParaRPr lang="en-CA" dirty="0"/>
          </a:p>
        </p:txBody>
      </p:sp>
      <p:sp>
        <p:nvSpPr>
          <p:cNvPr id="3" name="Content Placeholder 2"/>
          <p:cNvSpPr>
            <a:spLocks noGrp="1"/>
          </p:cNvSpPr>
          <p:nvPr>
            <p:ph idx="1"/>
          </p:nvPr>
        </p:nvSpPr>
        <p:spPr/>
        <p:txBody>
          <a:bodyPr>
            <a:normAutofit lnSpcReduction="10000"/>
          </a:bodyPr>
          <a:lstStyle/>
          <a:p>
            <a:r>
              <a:rPr lang="en-CA" dirty="0" smtClean="0"/>
              <a:t>Additionally, the polynomial</a:t>
            </a:r>
          </a:p>
          <a:p>
            <a:endParaRPr lang="en-CA" dirty="0"/>
          </a:p>
          <a:p>
            <a:pPr marL="0" indent="0">
              <a:buNone/>
            </a:pPr>
            <a:r>
              <a:rPr lang="en-CA" dirty="0" smtClean="0"/>
              <a:t>      requires a </a:t>
            </a:r>
            <a:r>
              <a:rPr lang="en-CA" i="1" dirty="0" smtClean="0"/>
              <a:t>variable </a:t>
            </a:r>
            <a:r>
              <a:rPr lang="en-CA" dirty="0" smtClean="0"/>
              <a:t>or </a:t>
            </a:r>
            <a:r>
              <a:rPr lang="en-CA" i="1" dirty="0" smtClean="0"/>
              <a:t>parameter </a:t>
            </a:r>
            <a:r>
              <a:rPr lang="en-CA" i="1" dirty="0" smtClean="0">
                <a:latin typeface="Times New Roman" panose="02020603050405020304" pitchFamily="18" charset="0"/>
                <a:cs typeface="Times New Roman" panose="02020603050405020304" pitchFamily="18" charset="0"/>
              </a:rPr>
              <a:t>x</a:t>
            </a:r>
            <a:endParaRPr lang="en-CA" dirty="0" smtClean="0">
              <a:latin typeface="Times New Roman" panose="02020603050405020304" pitchFamily="18" charset="0"/>
              <a:cs typeface="Times New Roman" panose="02020603050405020304" pitchFamily="18" charset="0"/>
            </a:endParaRPr>
          </a:p>
          <a:p>
            <a:pPr lvl="1"/>
            <a:r>
              <a:rPr lang="en-CA" i="1" dirty="0" smtClean="0"/>
              <a:t>x</a:t>
            </a:r>
            <a:r>
              <a:rPr lang="en-CA" dirty="0" smtClean="0"/>
              <a:t> can take on any real value, so we call it a </a:t>
            </a:r>
            <a:r>
              <a:rPr lang="en-CA" i="1" dirty="0" smtClean="0"/>
              <a:t>variable</a:t>
            </a:r>
            <a:endParaRPr lang="en-CA" dirty="0" smtClean="0"/>
          </a:p>
          <a:p>
            <a:pPr lvl="1"/>
            <a:r>
              <a:rPr lang="en-CA" dirty="0" smtClean="0"/>
              <a:t>The result of the polynomial depends on </a:t>
            </a:r>
            <a:r>
              <a:rPr lang="en-CA" i="1" dirty="0" smtClean="0">
                <a:latin typeface="Times New Roman" panose="02020603050405020304" pitchFamily="18" charset="0"/>
                <a:cs typeface="Times New Roman" panose="02020603050405020304" pitchFamily="18" charset="0"/>
              </a:rPr>
              <a:t>x</a:t>
            </a:r>
            <a:r>
              <a:rPr lang="en-CA" dirty="0" smtClean="0"/>
              <a:t>, so we say </a:t>
            </a:r>
            <a:r>
              <a:rPr lang="en-CA" i="1" dirty="0" smtClean="0"/>
              <a:t>x</a:t>
            </a:r>
            <a:r>
              <a:rPr lang="en-CA" dirty="0" smtClean="0"/>
              <a:t> is a parameter</a:t>
            </a:r>
          </a:p>
          <a:p>
            <a:pPr lvl="1"/>
            <a:endParaRPr lang="en-CA" dirty="0" smtClean="0"/>
          </a:p>
          <a:p>
            <a:r>
              <a:rPr lang="en-CA" dirty="0" smtClean="0"/>
              <a:t>The function declaration is</a:t>
            </a:r>
          </a:p>
          <a:p>
            <a:pPr marL="0" indent="0">
              <a:buNone/>
            </a:pPr>
            <a:r>
              <a:rPr lang="en-CA" dirty="0" smtClean="0">
                <a:latin typeface="Consolas" panose="020B0609020204030204" pitchFamily="49" charset="0"/>
                <a:cs typeface="Consolas" panose="020B0609020204030204" pitchFamily="49" charset="0"/>
              </a:rPr>
              <a:t>	double p( double x );</a:t>
            </a:r>
          </a:p>
          <a:p>
            <a:pPr marL="0" indent="0">
              <a:buNone/>
            </a:pPr>
            <a:endParaRPr lang="en-CA" dirty="0" smtClean="0"/>
          </a:p>
          <a:p>
            <a:r>
              <a:rPr lang="en-CA" dirty="0" smtClean="0"/>
              <a:t>This function:</a:t>
            </a:r>
          </a:p>
          <a:p>
            <a:pPr lvl="1"/>
            <a:r>
              <a:rPr lang="en-CA" dirty="0" smtClean="0"/>
              <a:t>Has the identifier </a:t>
            </a:r>
            <a:r>
              <a:rPr lang="en-CA" dirty="0" smtClean="0">
                <a:latin typeface="Consolas" panose="020B0609020204030204" pitchFamily="49" charset="0"/>
                <a:cs typeface="Consolas" panose="020B0609020204030204" pitchFamily="49" charset="0"/>
              </a:rPr>
              <a:t>p</a:t>
            </a:r>
          </a:p>
          <a:p>
            <a:pPr lvl="1"/>
            <a:r>
              <a:rPr lang="en-CA" dirty="0" smtClean="0"/>
              <a:t>Takes a variable parameter </a:t>
            </a:r>
            <a:r>
              <a:rPr lang="en-CA" dirty="0" smtClean="0">
                <a:latin typeface="Consolas" panose="020B0609020204030204" pitchFamily="49" charset="0"/>
                <a:cs typeface="Consolas" panose="020B0609020204030204" pitchFamily="49" charset="0"/>
              </a:rPr>
              <a:t>x</a:t>
            </a:r>
            <a:r>
              <a:rPr lang="en-CA" dirty="0" smtClean="0"/>
              <a:t> that must be a floating-point number</a:t>
            </a:r>
          </a:p>
          <a:p>
            <a:pPr lvl="1"/>
            <a:r>
              <a:rPr lang="en-CA" dirty="0" smtClean="0"/>
              <a:t>Returns a floating-point number</a:t>
            </a:r>
          </a:p>
          <a:p>
            <a:endParaRPr lang="en-CA" dirty="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366950"/>
              </p:ext>
            </p:extLst>
          </p:nvPr>
        </p:nvGraphicFramePr>
        <p:xfrm>
          <a:off x="3794125" y="1916113"/>
          <a:ext cx="1484313" cy="415925"/>
        </p:xfrm>
        <a:graphic>
          <a:graphicData uri="http://schemas.openxmlformats.org/presentationml/2006/ole">
            <mc:AlternateContent xmlns:mc="http://schemas.openxmlformats.org/markup-compatibility/2006">
              <mc:Choice xmlns:v="urn:schemas-microsoft-com:vml" Requires="v">
                <p:oleObj spid="_x0000_s3103" name="Equation" r:id="rId3" imgW="634680" imgH="177480" progId="Equation.DSMT4">
                  <p:embed/>
                </p:oleObj>
              </mc:Choice>
              <mc:Fallback>
                <p:oleObj name="Equation" r:id="rId3" imgW="634680" imgH="177480" progId="Equation.DSMT4">
                  <p:embed/>
                  <p:pic>
                    <p:nvPicPr>
                      <p:cNvPr id="0" name=""/>
                      <p:cNvPicPr/>
                      <p:nvPr/>
                    </p:nvPicPr>
                    <p:blipFill>
                      <a:blip r:embed="rId4"/>
                      <a:stretch>
                        <a:fillRect/>
                      </a:stretch>
                    </p:blipFill>
                    <p:spPr>
                      <a:xfrm>
                        <a:off x="3794125" y="1916113"/>
                        <a:ext cx="1484313" cy="415925"/>
                      </a:xfrm>
                      <a:prstGeom prst="rect">
                        <a:avLst/>
                      </a:prstGeom>
                    </p:spPr>
                  </p:pic>
                </p:oleObj>
              </mc:Fallback>
            </mc:AlternateContent>
          </a:graphicData>
        </a:graphic>
      </p:graphicFrame>
    </p:spTree>
    <p:extLst>
      <p:ext uri="{BB962C8B-B14F-4D97-AF65-F5344CB8AC3E}">
        <p14:creationId xmlns:p14="http://schemas.microsoft.com/office/powerpoint/2010/main" val="3432707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68750</TotalTime>
  <Words>1834</Words>
  <Application>Microsoft Office PowerPoint</Application>
  <PresentationFormat>On-screen Show (4:3)</PresentationFormat>
  <Paragraphs>367</Paragraphs>
  <Slides>35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6" baseType="lpstr">
      <vt:lpstr>ＭＳ Ｐゴシック</vt:lpstr>
      <vt:lpstr>Arial</vt:lpstr>
      <vt:lpstr>Calibri</vt:lpstr>
      <vt:lpstr>Consolas</vt:lpstr>
      <vt:lpstr>Constantia</vt:lpstr>
      <vt:lpstr>Georgia</vt:lpstr>
      <vt:lpstr>Symbol</vt:lpstr>
      <vt:lpstr>Times New Roman</vt:lpstr>
      <vt:lpstr>Custom Design</vt:lpstr>
      <vt:lpstr>Equation</vt:lpstr>
      <vt:lpstr>MathType 6.0 Equation</vt:lpstr>
      <vt:lpstr>Functions</vt:lpstr>
      <vt:lpstr>Outline</vt:lpstr>
      <vt:lpstr>Using functions</vt:lpstr>
      <vt:lpstr>Using functions</vt:lpstr>
      <vt:lpstr>Using functions</vt:lpstr>
      <vt:lpstr>Using functions</vt:lpstr>
      <vt:lpstr>Function declarations</vt:lpstr>
      <vt:lpstr>Function declarations</vt:lpstr>
      <vt:lpstr>Function parameters</vt:lpstr>
      <vt:lpstr>Function definitions</vt:lpstr>
      <vt:lpstr>Parameters and arguments</vt:lpstr>
      <vt:lpstr>Another example</vt:lpstr>
      <vt:lpstr>Another example</vt:lpstr>
      <vt:lpstr>The greatest common divisor</vt:lpstr>
      <vt:lpstr>Other examples</vt:lpstr>
      <vt:lpstr>Other examples</vt:lpstr>
      <vt:lpstr>A fast sine function</vt:lpstr>
      <vt:lpstr>A fast sine function</vt:lpstr>
      <vt:lpstr>A fast sine function</vt:lpstr>
      <vt:lpstr>A faster sine function</vt:lpstr>
      <vt:lpstr>A fast sine function</vt:lpstr>
      <vt:lpstr>Comments</vt:lpstr>
      <vt:lpstr>Other functions</vt:lpstr>
      <vt:lpstr>Side effects</vt:lpstr>
      <vt:lpstr>No return value</vt:lpstr>
      <vt:lpstr>The keyword void</vt:lpstr>
      <vt:lpstr>Why not void main() ?</vt:lpstr>
      <vt:lpstr>Arithmetic expression</vt:lpstr>
      <vt:lpstr>Summary</vt:lpstr>
      <vt:lpstr>References</vt:lpstr>
      <vt:lpstr>Additional note</vt:lpstr>
      <vt:lpstr>Additional note</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1317</cp:revision>
  <dcterms:created xsi:type="dcterms:W3CDTF">2009-09-11T23:00:44Z</dcterms:created>
  <dcterms:modified xsi:type="dcterms:W3CDTF">2019-09-13T20:26:09Z</dcterms:modified>
</cp:coreProperties>
</file>